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31"/>
  </p:notesMasterIdLst>
  <p:sldIdLst>
    <p:sldId id="256" r:id="rId2"/>
    <p:sldId id="366" r:id="rId3"/>
    <p:sldId id="357" r:id="rId4"/>
    <p:sldId id="332" r:id="rId5"/>
    <p:sldId id="257" r:id="rId6"/>
    <p:sldId id="336" r:id="rId7"/>
    <p:sldId id="335" r:id="rId8"/>
    <p:sldId id="339" r:id="rId9"/>
    <p:sldId id="340" r:id="rId10"/>
    <p:sldId id="341" r:id="rId11"/>
    <p:sldId id="342" r:id="rId12"/>
    <p:sldId id="343" r:id="rId13"/>
    <p:sldId id="346" r:id="rId14"/>
    <p:sldId id="347" r:id="rId15"/>
    <p:sldId id="369" r:id="rId16"/>
    <p:sldId id="348" r:id="rId17"/>
    <p:sldId id="349" r:id="rId18"/>
    <p:sldId id="344" r:id="rId19"/>
    <p:sldId id="345" r:id="rId20"/>
    <p:sldId id="362" r:id="rId21"/>
    <p:sldId id="370" r:id="rId22"/>
    <p:sldId id="258" r:id="rId23"/>
    <p:sldId id="327" r:id="rId24"/>
    <p:sldId id="328" r:id="rId25"/>
    <p:sldId id="329" r:id="rId26"/>
    <p:sldId id="354" r:id="rId27"/>
    <p:sldId id="355" r:id="rId28"/>
    <p:sldId id="330" r:id="rId29"/>
    <p:sldId id="331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CB94B6D-2249-433F-A818-09653AC29AA1}" type="doc">
      <dgm:prSet loTypeId="urn:microsoft.com/office/officeart/2005/8/layout/list1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7A9BD31C-165D-4AB9-8961-65201F6C6278}">
      <dgm:prSet phldrT="[Текст]" custT="1"/>
      <dgm:spPr/>
      <dgm:t>
        <a:bodyPr/>
        <a:lstStyle/>
        <a:p>
          <a:r>
            <a:rPr lang="ru-RU" sz="2000" b="1" dirty="0">
              <a:solidFill>
                <a:srgbClr val="002060"/>
              </a:solidFill>
            </a:rPr>
            <a:t>ПМ. 01  «Организация и управление торгово-сбытовой </a:t>
          </a:r>
        </a:p>
        <a:p>
          <a:r>
            <a:rPr lang="ru-RU" sz="2000" b="1" dirty="0">
              <a:solidFill>
                <a:srgbClr val="002060"/>
              </a:solidFill>
            </a:rPr>
            <a:t>деятельностью» </a:t>
          </a:r>
        </a:p>
      </dgm:t>
    </dgm:pt>
    <dgm:pt modelId="{46316E5A-C22F-42F2-ACD1-11C48BD6AD18}" type="parTrans" cxnId="{74CF3689-2CA0-4310-90DD-83F94847AE62}">
      <dgm:prSet/>
      <dgm:spPr/>
      <dgm:t>
        <a:bodyPr/>
        <a:lstStyle/>
        <a:p>
          <a:endParaRPr lang="ru-RU"/>
        </a:p>
      </dgm:t>
    </dgm:pt>
    <dgm:pt modelId="{6173437C-5A52-4CA9-A4FA-08F880FF2DF9}" type="sibTrans" cxnId="{74CF3689-2CA0-4310-90DD-83F94847AE62}">
      <dgm:prSet/>
      <dgm:spPr/>
      <dgm:t>
        <a:bodyPr/>
        <a:lstStyle/>
        <a:p>
          <a:endParaRPr lang="ru-RU"/>
        </a:p>
      </dgm:t>
    </dgm:pt>
    <dgm:pt modelId="{878BA6B4-BC06-489D-836D-2F5D11D6A491}">
      <dgm:prSet phldrT="[Текст]" custT="1"/>
      <dgm:spPr/>
      <dgm:t>
        <a:bodyPr/>
        <a:lstStyle/>
        <a:p>
          <a:r>
            <a:rPr lang="ru-RU" sz="2000" b="1" dirty="0">
              <a:solidFill>
                <a:srgbClr val="002060"/>
              </a:solidFill>
            </a:rPr>
            <a:t>ПМ.03 «Управление ассортиментом, оценка качества и обеспечение сохраняемости товаров</a:t>
          </a:r>
        </a:p>
      </dgm:t>
    </dgm:pt>
    <dgm:pt modelId="{CC157A8F-C2A7-42B0-A56D-65BD1ACF00B2}" type="parTrans" cxnId="{E38EA434-2BA7-4D18-87A7-DE98C66B864B}">
      <dgm:prSet/>
      <dgm:spPr/>
      <dgm:t>
        <a:bodyPr/>
        <a:lstStyle/>
        <a:p>
          <a:endParaRPr lang="ru-RU"/>
        </a:p>
      </dgm:t>
    </dgm:pt>
    <dgm:pt modelId="{998FB5F1-FBB9-4D44-88B3-23400DF284DB}" type="sibTrans" cxnId="{E38EA434-2BA7-4D18-87A7-DE98C66B864B}">
      <dgm:prSet/>
      <dgm:spPr/>
      <dgm:t>
        <a:bodyPr/>
        <a:lstStyle/>
        <a:p>
          <a:endParaRPr lang="ru-RU"/>
        </a:p>
      </dgm:t>
    </dgm:pt>
    <dgm:pt modelId="{FA24186C-6789-47FF-BBEF-D69D81150F60}">
      <dgm:prSet phldrT="[Текст]" custT="1"/>
      <dgm:spPr/>
      <dgm:t>
        <a:bodyPr/>
        <a:lstStyle/>
        <a:p>
          <a:r>
            <a:rPr lang="ru-RU" sz="2000" b="1" dirty="0">
              <a:solidFill>
                <a:srgbClr val="002060"/>
              </a:solidFill>
            </a:rPr>
            <a:t>ПМ.04 «Выполнение работ по одной или нескольким профессиям рабочих, должностям служащих»</a:t>
          </a:r>
        </a:p>
      </dgm:t>
    </dgm:pt>
    <dgm:pt modelId="{A6BF76F8-8A29-4306-AB74-9C552FD54213}" type="parTrans" cxnId="{09D926AF-2058-4628-990E-F3B4756B7321}">
      <dgm:prSet/>
      <dgm:spPr/>
      <dgm:t>
        <a:bodyPr/>
        <a:lstStyle/>
        <a:p>
          <a:endParaRPr lang="ru-RU"/>
        </a:p>
      </dgm:t>
    </dgm:pt>
    <dgm:pt modelId="{C67C5A7B-825B-484D-82FE-53651A1C2A82}" type="sibTrans" cxnId="{09D926AF-2058-4628-990E-F3B4756B7321}">
      <dgm:prSet/>
      <dgm:spPr/>
      <dgm:t>
        <a:bodyPr/>
        <a:lstStyle/>
        <a:p>
          <a:endParaRPr lang="ru-RU"/>
        </a:p>
      </dgm:t>
    </dgm:pt>
    <dgm:pt modelId="{C58AAF1F-F67F-486E-880B-544B3739C1E8}">
      <dgm:prSet custT="1"/>
      <dgm:spPr/>
      <dgm:t>
        <a:bodyPr/>
        <a:lstStyle/>
        <a:p>
          <a:r>
            <a:rPr lang="ru-RU" sz="2000" b="1" dirty="0">
              <a:solidFill>
                <a:srgbClr val="002060"/>
              </a:solidFill>
            </a:rPr>
            <a:t>ПМ.02  «Организация и проведение экономической и </a:t>
          </a:r>
        </a:p>
        <a:p>
          <a:r>
            <a:rPr lang="ru-RU" sz="2000" b="1" dirty="0">
              <a:solidFill>
                <a:srgbClr val="002060"/>
              </a:solidFill>
            </a:rPr>
            <a:t>Маркетинговой деятельности»</a:t>
          </a:r>
        </a:p>
      </dgm:t>
    </dgm:pt>
    <dgm:pt modelId="{4604679E-6933-45CC-806E-378A89DD246C}" type="parTrans" cxnId="{8E75E446-84DA-4C20-B424-3408914E97A7}">
      <dgm:prSet/>
      <dgm:spPr/>
      <dgm:t>
        <a:bodyPr/>
        <a:lstStyle/>
        <a:p>
          <a:endParaRPr lang="ru-RU"/>
        </a:p>
      </dgm:t>
    </dgm:pt>
    <dgm:pt modelId="{E9FF5F20-805A-4098-BD36-549EB301CEA5}" type="sibTrans" cxnId="{8E75E446-84DA-4C20-B424-3408914E97A7}">
      <dgm:prSet/>
      <dgm:spPr/>
      <dgm:t>
        <a:bodyPr/>
        <a:lstStyle/>
        <a:p>
          <a:endParaRPr lang="ru-RU"/>
        </a:p>
      </dgm:t>
    </dgm:pt>
    <dgm:pt modelId="{A914CEAC-0F97-488E-855C-0CA926ADB7D9}" type="pres">
      <dgm:prSet presAssocID="{ACB94B6D-2249-433F-A818-09653AC29AA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FA207A5-1388-4B1E-A591-7CEF4CC075B5}" type="pres">
      <dgm:prSet presAssocID="{7A9BD31C-165D-4AB9-8961-65201F6C6278}" presName="parentLin" presStyleCnt="0"/>
      <dgm:spPr/>
    </dgm:pt>
    <dgm:pt modelId="{2BF33EE0-BE29-4A91-843D-A185A0B897C9}" type="pres">
      <dgm:prSet presAssocID="{7A9BD31C-165D-4AB9-8961-65201F6C6278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282E7414-FD09-4178-A39E-D08E4BD00C38}" type="pres">
      <dgm:prSet presAssocID="{7A9BD31C-165D-4AB9-8961-65201F6C6278}" presName="parentText" presStyleLbl="node1" presStyleIdx="0" presStyleCnt="4" custScaleX="12489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E5CF82-11E6-4A3F-838E-C7E2A28A63F8}" type="pres">
      <dgm:prSet presAssocID="{7A9BD31C-165D-4AB9-8961-65201F6C6278}" presName="negativeSpace" presStyleCnt="0"/>
      <dgm:spPr/>
    </dgm:pt>
    <dgm:pt modelId="{60A7906D-0035-4988-865A-70D2767F6156}" type="pres">
      <dgm:prSet presAssocID="{7A9BD31C-165D-4AB9-8961-65201F6C6278}" presName="childText" presStyleLbl="conFgAcc1" presStyleIdx="0" presStyleCnt="4">
        <dgm:presLayoutVars>
          <dgm:bulletEnabled val="1"/>
        </dgm:presLayoutVars>
      </dgm:prSet>
      <dgm:spPr>
        <a:solidFill>
          <a:schemeClr val="bg1">
            <a:lumMod val="95000"/>
            <a:alpha val="90000"/>
          </a:schemeClr>
        </a:solidFill>
        <a:ln w="19050"/>
      </dgm:spPr>
    </dgm:pt>
    <dgm:pt modelId="{DA140276-2B9B-4B88-B2B3-BC4CADA292DC}" type="pres">
      <dgm:prSet presAssocID="{6173437C-5A52-4CA9-A4FA-08F880FF2DF9}" presName="spaceBetweenRectangles" presStyleCnt="0"/>
      <dgm:spPr/>
    </dgm:pt>
    <dgm:pt modelId="{3204FADB-40CA-4D6D-9AD4-6966872FFC56}" type="pres">
      <dgm:prSet presAssocID="{C58AAF1F-F67F-486E-880B-544B3739C1E8}" presName="parentLin" presStyleCnt="0"/>
      <dgm:spPr/>
    </dgm:pt>
    <dgm:pt modelId="{395343C5-2F4F-4915-AF42-7905B4FE46A8}" type="pres">
      <dgm:prSet presAssocID="{C58AAF1F-F67F-486E-880B-544B3739C1E8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315CB210-0B29-4133-B603-00EC7B7505E9}" type="pres">
      <dgm:prSet presAssocID="{C58AAF1F-F67F-486E-880B-544B3739C1E8}" presName="parentText" presStyleLbl="node1" presStyleIdx="1" presStyleCnt="4" custScaleX="12240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F8C7F2-2156-42A1-85DC-CDED40260F02}" type="pres">
      <dgm:prSet presAssocID="{C58AAF1F-F67F-486E-880B-544B3739C1E8}" presName="negativeSpace" presStyleCnt="0"/>
      <dgm:spPr/>
    </dgm:pt>
    <dgm:pt modelId="{256A05F8-ED1B-4F81-A234-A201571301A9}" type="pres">
      <dgm:prSet presAssocID="{C58AAF1F-F67F-486E-880B-544B3739C1E8}" presName="childText" presStyleLbl="conFgAcc1" presStyleIdx="1" presStyleCnt="4">
        <dgm:presLayoutVars>
          <dgm:bulletEnabled val="1"/>
        </dgm:presLayoutVars>
      </dgm:prSet>
      <dgm:spPr>
        <a:solidFill>
          <a:schemeClr val="bg1">
            <a:lumMod val="95000"/>
            <a:alpha val="90000"/>
          </a:schemeClr>
        </a:solidFill>
        <a:ln w="12700"/>
      </dgm:spPr>
    </dgm:pt>
    <dgm:pt modelId="{363BAC9E-716E-4554-B60E-040B224ED2C0}" type="pres">
      <dgm:prSet presAssocID="{E9FF5F20-805A-4098-BD36-549EB301CEA5}" presName="spaceBetweenRectangles" presStyleCnt="0"/>
      <dgm:spPr/>
    </dgm:pt>
    <dgm:pt modelId="{540E3DF9-329A-4A89-9010-7F8277BE2845}" type="pres">
      <dgm:prSet presAssocID="{878BA6B4-BC06-489D-836D-2F5D11D6A491}" presName="parentLin" presStyleCnt="0"/>
      <dgm:spPr/>
    </dgm:pt>
    <dgm:pt modelId="{6B99CF3D-B52B-4368-95DE-C9E019E70464}" type="pres">
      <dgm:prSet presAssocID="{878BA6B4-BC06-489D-836D-2F5D11D6A491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FF76EA1D-1E5E-47A6-B7D2-B2210BF15AFC}" type="pres">
      <dgm:prSet presAssocID="{878BA6B4-BC06-489D-836D-2F5D11D6A491}" presName="parentText" presStyleLbl="node1" presStyleIdx="2" presStyleCnt="4" custScaleX="122657" custLinFactNeighborX="-1778" custLinFactNeighborY="393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1A3AF9-3ADB-4F78-8621-3BF49A603B60}" type="pres">
      <dgm:prSet presAssocID="{878BA6B4-BC06-489D-836D-2F5D11D6A491}" presName="negativeSpace" presStyleCnt="0"/>
      <dgm:spPr/>
    </dgm:pt>
    <dgm:pt modelId="{6200858F-584C-4C27-94D1-F02ECF09F2F6}" type="pres">
      <dgm:prSet presAssocID="{878BA6B4-BC06-489D-836D-2F5D11D6A491}" presName="childText" presStyleLbl="conFgAcc1" presStyleIdx="2" presStyleCnt="4">
        <dgm:presLayoutVars>
          <dgm:bulletEnabled val="1"/>
        </dgm:presLayoutVars>
      </dgm:prSet>
      <dgm:spPr>
        <a:solidFill>
          <a:schemeClr val="bg1">
            <a:lumMod val="95000"/>
            <a:alpha val="90000"/>
          </a:schemeClr>
        </a:solidFill>
        <a:ln w="12700"/>
      </dgm:spPr>
    </dgm:pt>
    <dgm:pt modelId="{3A5C6E7F-1611-4FFF-8E03-9FF2B55092D6}" type="pres">
      <dgm:prSet presAssocID="{998FB5F1-FBB9-4D44-88B3-23400DF284DB}" presName="spaceBetweenRectangles" presStyleCnt="0"/>
      <dgm:spPr/>
    </dgm:pt>
    <dgm:pt modelId="{B50F914B-8920-4674-A24B-1B5F91BA8CDF}" type="pres">
      <dgm:prSet presAssocID="{FA24186C-6789-47FF-BBEF-D69D81150F60}" presName="parentLin" presStyleCnt="0"/>
      <dgm:spPr/>
    </dgm:pt>
    <dgm:pt modelId="{510A2AA6-D69E-4648-83A6-3C8DBB3A998A}" type="pres">
      <dgm:prSet presAssocID="{FA24186C-6789-47FF-BBEF-D69D81150F60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FEFCAC83-61BA-4A89-A1E1-19DC4F6EF3F3}" type="pres">
      <dgm:prSet presAssocID="{FA24186C-6789-47FF-BBEF-D69D81150F60}" presName="parentText" presStyleLbl="node1" presStyleIdx="3" presStyleCnt="4" custScaleX="12377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867AA4-69B3-4743-9426-603521D2B3B1}" type="pres">
      <dgm:prSet presAssocID="{FA24186C-6789-47FF-BBEF-D69D81150F60}" presName="negativeSpace" presStyleCnt="0"/>
      <dgm:spPr/>
    </dgm:pt>
    <dgm:pt modelId="{21FA566B-73BE-4A48-AE01-E1D53C03C8C7}" type="pres">
      <dgm:prSet presAssocID="{FA24186C-6789-47FF-BBEF-D69D81150F60}" presName="childText" presStyleLbl="conFgAcc1" presStyleIdx="3" presStyleCnt="4">
        <dgm:presLayoutVars>
          <dgm:bulletEnabled val="1"/>
        </dgm:presLayoutVars>
      </dgm:prSet>
      <dgm:spPr>
        <a:solidFill>
          <a:schemeClr val="bg1">
            <a:lumMod val="95000"/>
            <a:alpha val="90000"/>
          </a:schemeClr>
        </a:solidFill>
        <a:ln w="12700"/>
      </dgm:spPr>
    </dgm:pt>
  </dgm:ptLst>
  <dgm:cxnLst>
    <dgm:cxn modelId="{17865044-EEFE-4F8A-BBB1-B19A03297089}" type="presOf" srcId="{878BA6B4-BC06-489D-836D-2F5D11D6A491}" destId="{FF76EA1D-1E5E-47A6-B7D2-B2210BF15AFC}" srcOrd="1" destOrd="0" presId="urn:microsoft.com/office/officeart/2005/8/layout/list1"/>
    <dgm:cxn modelId="{E16CBC47-2946-47E9-828C-FD179D20671B}" type="presOf" srcId="{ACB94B6D-2249-433F-A818-09653AC29AA1}" destId="{A914CEAC-0F97-488E-855C-0CA926ADB7D9}" srcOrd="0" destOrd="0" presId="urn:microsoft.com/office/officeart/2005/8/layout/list1"/>
    <dgm:cxn modelId="{403732B9-5B42-4E19-9658-812A498917B6}" type="presOf" srcId="{FA24186C-6789-47FF-BBEF-D69D81150F60}" destId="{FEFCAC83-61BA-4A89-A1E1-19DC4F6EF3F3}" srcOrd="1" destOrd="0" presId="urn:microsoft.com/office/officeart/2005/8/layout/list1"/>
    <dgm:cxn modelId="{EF4591AE-6EA3-4390-B573-35B8ED930CAC}" type="presOf" srcId="{C58AAF1F-F67F-486E-880B-544B3739C1E8}" destId="{315CB210-0B29-4133-B603-00EC7B7505E9}" srcOrd="1" destOrd="0" presId="urn:microsoft.com/office/officeart/2005/8/layout/list1"/>
    <dgm:cxn modelId="{2290E275-C2BD-4DAE-A9E8-E21D90135F40}" type="presOf" srcId="{878BA6B4-BC06-489D-836D-2F5D11D6A491}" destId="{6B99CF3D-B52B-4368-95DE-C9E019E70464}" srcOrd="0" destOrd="0" presId="urn:microsoft.com/office/officeart/2005/8/layout/list1"/>
    <dgm:cxn modelId="{74CF3689-2CA0-4310-90DD-83F94847AE62}" srcId="{ACB94B6D-2249-433F-A818-09653AC29AA1}" destId="{7A9BD31C-165D-4AB9-8961-65201F6C6278}" srcOrd="0" destOrd="0" parTransId="{46316E5A-C22F-42F2-ACD1-11C48BD6AD18}" sibTransId="{6173437C-5A52-4CA9-A4FA-08F880FF2DF9}"/>
    <dgm:cxn modelId="{7CBAB9D0-723C-497D-84BF-390CE3D620CF}" type="presOf" srcId="{C58AAF1F-F67F-486E-880B-544B3739C1E8}" destId="{395343C5-2F4F-4915-AF42-7905B4FE46A8}" srcOrd="0" destOrd="0" presId="urn:microsoft.com/office/officeart/2005/8/layout/list1"/>
    <dgm:cxn modelId="{8E75E446-84DA-4C20-B424-3408914E97A7}" srcId="{ACB94B6D-2249-433F-A818-09653AC29AA1}" destId="{C58AAF1F-F67F-486E-880B-544B3739C1E8}" srcOrd="1" destOrd="0" parTransId="{4604679E-6933-45CC-806E-378A89DD246C}" sibTransId="{E9FF5F20-805A-4098-BD36-549EB301CEA5}"/>
    <dgm:cxn modelId="{E38EA434-2BA7-4D18-87A7-DE98C66B864B}" srcId="{ACB94B6D-2249-433F-A818-09653AC29AA1}" destId="{878BA6B4-BC06-489D-836D-2F5D11D6A491}" srcOrd="2" destOrd="0" parTransId="{CC157A8F-C2A7-42B0-A56D-65BD1ACF00B2}" sibTransId="{998FB5F1-FBB9-4D44-88B3-23400DF284DB}"/>
    <dgm:cxn modelId="{6D2166C2-F8B9-453D-81BD-0570594692CB}" type="presOf" srcId="{FA24186C-6789-47FF-BBEF-D69D81150F60}" destId="{510A2AA6-D69E-4648-83A6-3C8DBB3A998A}" srcOrd="0" destOrd="0" presId="urn:microsoft.com/office/officeart/2005/8/layout/list1"/>
    <dgm:cxn modelId="{09D926AF-2058-4628-990E-F3B4756B7321}" srcId="{ACB94B6D-2249-433F-A818-09653AC29AA1}" destId="{FA24186C-6789-47FF-BBEF-D69D81150F60}" srcOrd="3" destOrd="0" parTransId="{A6BF76F8-8A29-4306-AB74-9C552FD54213}" sibTransId="{C67C5A7B-825B-484D-82FE-53651A1C2A82}"/>
    <dgm:cxn modelId="{1A8C882B-D39E-4599-B54E-4D23D3BE3CCC}" type="presOf" srcId="{7A9BD31C-165D-4AB9-8961-65201F6C6278}" destId="{282E7414-FD09-4178-A39E-D08E4BD00C38}" srcOrd="1" destOrd="0" presId="urn:microsoft.com/office/officeart/2005/8/layout/list1"/>
    <dgm:cxn modelId="{85ABEFA5-AA95-4CE6-8403-6752BE325D58}" type="presOf" srcId="{7A9BD31C-165D-4AB9-8961-65201F6C6278}" destId="{2BF33EE0-BE29-4A91-843D-A185A0B897C9}" srcOrd="0" destOrd="0" presId="urn:microsoft.com/office/officeart/2005/8/layout/list1"/>
    <dgm:cxn modelId="{6FC9320D-8B10-4AEA-A262-8581E292DBF3}" type="presParOf" srcId="{A914CEAC-0F97-488E-855C-0CA926ADB7D9}" destId="{3FA207A5-1388-4B1E-A591-7CEF4CC075B5}" srcOrd="0" destOrd="0" presId="urn:microsoft.com/office/officeart/2005/8/layout/list1"/>
    <dgm:cxn modelId="{F29F45C4-87B5-4F84-9B0D-20476C856336}" type="presParOf" srcId="{3FA207A5-1388-4B1E-A591-7CEF4CC075B5}" destId="{2BF33EE0-BE29-4A91-843D-A185A0B897C9}" srcOrd="0" destOrd="0" presId="urn:microsoft.com/office/officeart/2005/8/layout/list1"/>
    <dgm:cxn modelId="{F7798199-536B-449E-AAA5-C1C523F2B90B}" type="presParOf" srcId="{3FA207A5-1388-4B1E-A591-7CEF4CC075B5}" destId="{282E7414-FD09-4178-A39E-D08E4BD00C38}" srcOrd="1" destOrd="0" presId="urn:microsoft.com/office/officeart/2005/8/layout/list1"/>
    <dgm:cxn modelId="{A26F05D7-7DEA-431C-A613-55080D3C1F3F}" type="presParOf" srcId="{A914CEAC-0F97-488E-855C-0CA926ADB7D9}" destId="{2FE5CF82-11E6-4A3F-838E-C7E2A28A63F8}" srcOrd="1" destOrd="0" presId="urn:microsoft.com/office/officeart/2005/8/layout/list1"/>
    <dgm:cxn modelId="{925CC46C-95A6-4932-9522-EF4DA69EB8A9}" type="presParOf" srcId="{A914CEAC-0F97-488E-855C-0CA926ADB7D9}" destId="{60A7906D-0035-4988-865A-70D2767F6156}" srcOrd="2" destOrd="0" presId="urn:microsoft.com/office/officeart/2005/8/layout/list1"/>
    <dgm:cxn modelId="{5578DFA8-C5EA-4142-8BD7-335B93EC9B02}" type="presParOf" srcId="{A914CEAC-0F97-488E-855C-0CA926ADB7D9}" destId="{DA140276-2B9B-4B88-B2B3-BC4CADA292DC}" srcOrd="3" destOrd="0" presId="urn:microsoft.com/office/officeart/2005/8/layout/list1"/>
    <dgm:cxn modelId="{6B1DFCA4-A7B1-4DEA-9A3D-7E64EEB66FF2}" type="presParOf" srcId="{A914CEAC-0F97-488E-855C-0CA926ADB7D9}" destId="{3204FADB-40CA-4D6D-9AD4-6966872FFC56}" srcOrd="4" destOrd="0" presId="urn:microsoft.com/office/officeart/2005/8/layout/list1"/>
    <dgm:cxn modelId="{1717E61A-7BB1-4F6C-944C-9DF3DEDA8CCF}" type="presParOf" srcId="{3204FADB-40CA-4D6D-9AD4-6966872FFC56}" destId="{395343C5-2F4F-4915-AF42-7905B4FE46A8}" srcOrd="0" destOrd="0" presId="urn:microsoft.com/office/officeart/2005/8/layout/list1"/>
    <dgm:cxn modelId="{54E0D31E-E149-4A92-BAA2-3433D0E6D737}" type="presParOf" srcId="{3204FADB-40CA-4D6D-9AD4-6966872FFC56}" destId="{315CB210-0B29-4133-B603-00EC7B7505E9}" srcOrd="1" destOrd="0" presId="urn:microsoft.com/office/officeart/2005/8/layout/list1"/>
    <dgm:cxn modelId="{04DF3EE6-45A8-4CEF-AB70-4C960B99D52D}" type="presParOf" srcId="{A914CEAC-0F97-488E-855C-0CA926ADB7D9}" destId="{EBF8C7F2-2156-42A1-85DC-CDED40260F02}" srcOrd="5" destOrd="0" presId="urn:microsoft.com/office/officeart/2005/8/layout/list1"/>
    <dgm:cxn modelId="{4603F9BA-C3B7-405F-9BCF-D5BA955719A2}" type="presParOf" srcId="{A914CEAC-0F97-488E-855C-0CA926ADB7D9}" destId="{256A05F8-ED1B-4F81-A234-A201571301A9}" srcOrd="6" destOrd="0" presId="urn:microsoft.com/office/officeart/2005/8/layout/list1"/>
    <dgm:cxn modelId="{A4C86BAF-4E0E-43FF-80F5-123F219B73E4}" type="presParOf" srcId="{A914CEAC-0F97-488E-855C-0CA926ADB7D9}" destId="{363BAC9E-716E-4554-B60E-040B224ED2C0}" srcOrd="7" destOrd="0" presId="urn:microsoft.com/office/officeart/2005/8/layout/list1"/>
    <dgm:cxn modelId="{7DF9075C-6EE5-4779-9E23-0A491CDD925B}" type="presParOf" srcId="{A914CEAC-0F97-488E-855C-0CA926ADB7D9}" destId="{540E3DF9-329A-4A89-9010-7F8277BE2845}" srcOrd="8" destOrd="0" presId="urn:microsoft.com/office/officeart/2005/8/layout/list1"/>
    <dgm:cxn modelId="{0E35D06E-7DA3-4A15-96FD-C26A410202BF}" type="presParOf" srcId="{540E3DF9-329A-4A89-9010-7F8277BE2845}" destId="{6B99CF3D-B52B-4368-95DE-C9E019E70464}" srcOrd="0" destOrd="0" presId="urn:microsoft.com/office/officeart/2005/8/layout/list1"/>
    <dgm:cxn modelId="{641B75F1-4F86-4125-8CD1-EE3DC84889DD}" type="presParOf" srcId="{540E3DF9-329A-4A89-9010-7F8277BE2845}" destId="{FF76EA1D-1E5E-47A6-B7D2-B2210BF15AFC}" srcOrd="1" destOrd="0" presId="urn:microsoft.com/office/officeart/2005/8/layout/list1"/>
    <dgm:cxn modelId="{744E07A6-9901-4CEA-9163-7BB4ED203991}" type="presParOf" srcId="{A914CEAC-0F97-488E-855C-0CA926ADB7D9}" destId="{FD1A3AF9-3ADB-4F78-8621-3BF49A603B60}" srcOrd="9" destOrd="0" presId="urn:microsoft.com/office/officeart/2005/8/layout/list1"/>
    <dgm:cxn modelId="{E9A7C578-21BA-44A5-891E-CEA9EF97B87F}" type="presParOf" srcId="{A914CEAC-0F97-488E-855C-0CA926ADB7D9}" destId="{6200858F-584C-4C27-94D1-F02ECF09F2F6}" srcOrd="10" destOrd="0" presId="urn:microsoft.com/office/officeart/2005/8/layout/list1"/>
    <dgm:cxn modelId="{E9AD1286-9049-4AF3-988C-90EE3CE0B2DB}" type="presParOf" srcId="{A914CEAC-0F97-488E-855C-0CA926ADB7D9}" destId="{3A5C6E7F-1611-4FFF-8E03-9FF2B55092D6}" srcOrd="11" destOrd="0" presId="urn:microsoft.com/office/officeart/2005/8/layout/list1"/>
    <dgm:cxn modelId="{768AAA5D-C4DB-4690-9340-F89461215BA4}" type="presParOf" srcId="{A914CEAC-0F97-488E-855C-0CA926ADB7D9}" destId="{B50F914B-8920-4674-A24B-1B5F91BA8CDF}" srcOrd="12" destOrd="0" presId="urn:microsoft.com/office/officeart/2005/8/layout/list1"/>
    <dgm:cxn modelId="{A41E8F29-341A-4AFA-9D80-91DDA9030367}" type="presParOf" srcId="{B50F914B-8920-4674-A24B-1B5F91BA8CDF}" destId="{510A2AA6-D69E-4648-83A6-3C8DBB3A998A}" srcOrd="0" destOrd="0" presId="urn:microsoft.com/office/officeart/2005/8/layout/list1"/>
    <dgm:cxn modelId="{6E69EE1C-8E6E-4ABA-AF1A-9EB62B2296D1}" type="presParOf" srcId="{B50F914B-8920-4674-A24B-1B5F91BA8CDF}" destId="{FEFCAC83-61BA-4A89-A1E1-19DC4F6EF3F3}" srcOrd="1" destOrd="0" presId="urn:microsoft.com/office/officeart/2005/8/layout/list1"/>
    <dgm:cxn modelId="{63027793-C0E2-4F37-B6F9-6AB352AA55B4}" type="presParOf" srcId="{A914CEAC-0F97-488E-855C-0CA926ADB7D9}" destId="{71867AA4-69B3-4743-9426-603521D2B3B1}" srcOrd="13" destOrd="0" presId="urn:microsoft.com/office/officeart/2005/8/layout/list1"/>
    <dgm:cxn modelId="{DA20A39C-65BF-42F0-BCE1-DD27506FA7FF}" type="presParOf" srcId="{A914CEAC-0F97-488E-855C-0CA926ADB7D9}" destId="{21FA566B-73BE-4A48-AE01-E1D53C03C8C7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FFF06EE-347B-4F1C-9100-F7C5D9232ADC}" type="doc">
      <dgm:prSet loTypeId="urn:microsoft.com/office/officeart/2005/8/layout/vList5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A36AC5FA-BFAC-4975-84BE-537B11888E96}">
      <dgm:prSet phldrT="[Текст]" custT="1"/>
      <dgm:spPr/>
      <dgm:t>
        <a:bodyPr/>
        <a:lstStyle/>
        <a:p>
          <a:r>
            <a:rPr lang="ru-RU" sz="2000" b="1" dirty="0"/>
            <a:t>Образовательной организации</a:t>
          </a:r>
        </a:p>
      </dgm:t>
    </dgm:pt>
    <dgm:pt modelId="{678E8ED6-0ED0-4B39-A930-7FF090A351A5}" type="parTrans" cxnId="{295A096B-E5B3-4AED-86F5-ADFA32AB0D61}">
      <dgm:prSet/>
      <dgm:spPr/>
      <dgm:t>
        <a:bodyPr/>
        <a:lstStyle/>
        <a:p>
          <a:endParaRPr lang="ru-RU"/>
        </a:p>
      </dgm:t>
    </dgm:pt>
    <dgm:pt modelId="{E10C6F3A-579C-47FF-B496-B7D25BA570FE}" type="sibTrans" cxnId="{295A096B-E5B3-4AED-86F5-ADFA32AB0D61}">
      <dgm:prSet/>
      <dgm:spPr/>
      <dgm:t>
        <a:bodyPr/>
        <a:lstStyle/>
        <a:p>
          <a:endParaRPr lang="ru-RU"/>
        </a:p>
      </dgm:t>
    </dgm:pt>
    <dgm:pt modelId="{F01E1615-7770-46F5-A1BE-83189F256E1D}">
      <dgm:prSet phldrT="[Текст]" custT="1"/>
      <dgm:spPr/>
      <dgm:t>
        <a:bodyPr/>
        <a:lstStyle/>
        <a:p>
          <a:pPr>
            <a:buSzPts val="1000"/>
            <a:buFont typeface="Symbol" panose="05050102010706020507" pitchFamily="18" charset="2"/>
            <a:buChar char=""/>
          </a:pPr>
          <a:r>
            <a:rPr lang="ru-RU" sz="1800" dirty="0"/>
            <a:t>проводить независимую оценку качества профессиональной подготовки обучающихся,</a:t>
          </a:r>
        </a:p>
      </dgm:t>
    </dgm:pt>
    <dgm:pt modelId="{EB928352-3580-4FC7-8BBB-9DD60F93BFB9}" type="parTrans" cxnId="{361E7B76-27E3-44BF-A285-78FB4294E469}">
      <dgm:prSet/>
      <dgm:spPr/>
      <dgm:t>
        <a:bodyPr/>
        <a:lstStyle/>
        <a:p>
          <a:endParaRPr lang="ru-RU"/>
        </a:p>
      </dgm:t>
    </dgm:pt>
    <dgm:pt modelId="{34807C85-1B20-43C8-9D4B-34FB23E4F53B}" type="sibTrans" cxnId="{361E7B76-27E3-44BF-A285-78FB4294E469}">
      <dgm:prSet/>
      <dgm:spPr/>
      <dgm:t>
        <a:bodyPr/>
        <a:lstStyle/>
        <a:p>
          <a:endParaRPr lang="ru-RU"/>
        </a:p>
      </dgm:t>
    </dgm:pt>
    <dgm:pt modelId="{7CAAE923-64A5-4D98-8B0F-D017BF105951}">
      <dgm:prSet phldrT="[Текст]" custT="1"/>
      <dgm:spPr/>
      <dgm:t>
        <a:bodyPr/>
        <a:lstStyle/>
        <a:p>
          <a:r>
            <a:rPr lang="ru-RU" sz="2000" b="1" dirty="0"/>
            <a:t>Работодателям</a:t>
          </a:r>
        </a:p>
      </dgm:t>
    </dgm:pt>
    <dgm:pt modelId="{267BC5F6-E894-43FF-8C88-9BB4EA4DEA51}" type="parTrans" cxnId="{DB8A071B-62C1-4F43-A521-99EBA40578D6}">
      <dgm:prSet/>
      <dgm:spPr/>
      <dgm:t>
        <a:bodyPr/>
        <a:lstStyle/>
        <a:p>
          <a:endParaRPr lang="ru-RU"/>
        </a:p>
      </dgm:t>
    </dgm:pt>
    <dgm:pt modelId="{793D4B3E-FAB0-45A0-A0F8-2E02B935A7A4}" type="sibTrans" cxnId="{DB8A071B-62C1-4F43-A521-99EBA40578D6}">
      <dgm:prSet/>
      <dgm:spPr/>
      <dgm:t>
        <a:bodyPr/>
        <a:lstStyle/>
        <a:p>
          <a:endParaRPr lang="ru-RU"/>
        </a:p>
      </dgm:t>
    </dgm:pt>
    <dgm:pt modelId="{9753F03C-F3BF-4A1B-B239-C68DE0EA79B1}">
      <dgm:prSet phldrT="[Текст]"/>
      <dgm:spPr/>
      <dgm:t>
        <a:bodyPr/>
        <a:lstStyle/>
        <a:p>
          <a:pPr>
            <a:buSzPts val="1000"/>
            <a:buFont typeface="Symbol" panose="05050102010706020507" pitchFamily="18" charset="2"/>
            <a:buChar char=""/>
          </a:pPr>
          <a:r>
            <a:rPr lang="ru-RU" dirty="0"/>
            <a:t>оценить качество подготовки обучающихся, </a:t>
          </a:r>
        </a:p>
      </dgm:t>
    </dgm:pt>
    <dgm:pt modelId="{7E1BC334-1311-48F1-8B19-7AAF069BC37A}" type="parTrans" cxnId="{7C60FE10-3B1D-4C64-989A-DFD29F824535}">
      <dgm:prSet/>
      <dgm:spPr/>
      <dgm:t>
        <a:bodyPr/>
        <a:lstStyle/>
        <a:p>
          <a:endParaRPr lang="ru-RU"/>
        </a:p>
      </dgm:t>
    </dgm:pt>
    <dgm:pt modelId="{E34E3B44-5CC7-4E5B-A422-A55990FFED0B}" type="sibTrans" cxnId="{7C60FE10-3B1D-4C64-989A-DFD29F824535}">
      <dgm:prSet/>
      <dgm:spPr/>
      <dgm:t>
        <a:bodyPr/>
        <a:lstStyle/>
        <a:p>
          <a:endParaRPr lang="ru-RU"/>
        </a:p>
      </dgm:t>
    </dgm:pt>
    <dgm:pt modelId="{D931C70B-A15D-4E87-9A15-090AFA5180B3}">
      <dgm:prSet phldrT="[Текст]" custT="1"/>
      <dgm:spPr/>
      <dgm:t>
        <a:bodyPr/>
        <a:lstStyle/>
        <a:p>
          <a:r>
            <a:rPr lang="ru-RU" sz="2000" b="1" dirty="0"/>
            <a:t>Обучающимся</a:t>
          </a:r>
        </a:p>
      </dgm:t>
    </dgm:pt>
    <dgm:pt modelId="{6DC82DD7-4AE7-4A23-B652-3DF691167970}" type="parTrans" cxnId="{A434532E-670B-456A-8064-9CC6FD9F619C}">
      <dgm:prSet/>
      <dgm:spPr/>
      <dgm:t>
        <a:bodyPr/>
        <a:lstStyle/>
        <a:p>
          <a:endParaRPr lang="ru-RU"/>
        </a:p>
      </dgm:t>
    </dgm:pt>
    <dgm:pt modelId="{A4BE8000-B73B-4028-B6DA-94E8E69BD235}" type="sibTrans" cxnId="{A434532E-670B-456A-8064-9CC6FD9F619C}">
      <dgm:prSet/>
      <dgm:spPr/>
      <dgm:t>
        <a:bodyPr/>
        <a:lstStyle/>
        <a:p>
          <a:endParaRPr lang="ru-RU"/>
        </a:p>
      </dgm:t>
    </dgm:pt>
    <dgm:pt modelId="{551183DD-2803-4526-BC19-2F05AB240E9B}">
      <dgm:prSet phldrT="[Текст]"/>
      <dgm:spPr/>
      <dgm:t>
        <a:bodyPr/>
        <a:lstStyle/>
        <a:p>
          <a:r>
            <a:rPr lang="ru-RU" dirty="0"/>
            <a:t>Развитие мотивации</a:t>
          </a:r>
        </a:p>
      </dgm:t>
    </dgm:pt>
    <dgm:pt modelId="{AF7DC11D-E795-4C2B-B68A-3841217A644D}" type="parTrans" cxnId="{53F19432-42C3-4BDF-A1D9-079DF9DC750F}">
      <dgm:prSet/>
      <dgm:spPr/>
      <dgm:t>
        <a:bodyPr/>
        <a:lstStyle/>
        <a:p>
          <a:endParaRPr lang="ru-RU"/>
        </a:p>
      </dgm:t>
    </dgm:pt>
    <dgm:pt modelId="{8A0D9D86-643C-4044-84B5-796E3C9958E6}" type="sibTrans" cxnId="{53F19432-42C3-4BDF-A1D9-079DF9DC750F}">
      <dgm:prSet/>
      <dgm:spPr/>
      <dgm:t>
        <a:bodyPr/>
        <a:lstStyle/>
        <a:p>
          <a:endParaRPr lang="ru-RU"/>
        </a:p>
      </dgm:t>
    </dgm:pt>
    <dgm:pt modelId="{03709891-7068-4F72-8DF2-FF57321AEA42}">
      <dgm:prSet/>
      <dgm:spPr/>
      <dgm:t>
        <a:bodyPr/>
        <a:lstStyle/>
        <a:p>
          <a:r>
            <a:rPr lang="ru-RU" dirty="0"/>
            <a:t>внести предложения по улучшению образовательных программ для совершенствования профессионального мастерства обучающихся</a:t>
          </a:r>
        </a:p>
      </dgm:t>
    </dgm:pt>
    <dgm:pt modelId="{1CC01D48-4EEE-4E75-8C1D-DB5EA7D5FCEA}" type="parTrans" cxnId="{074D959D-6F07-4731-8652-1AE143C09C27}">
      <dgm:prSet/>
      <dgm:spPr/>
      <dgm:t>
        <a:bodyPr/>
        <a:lstStyle/>
        <a:p>
          <a:endParaRPr lang="ru-RU"/>
        </a:p>
      </dgm:t>
    </dgm:pt>
    <dgm:pt modelId="{82831051-9A42-4FD5-A87A-70636CC895E3}" type="sibTrans" cxnId="{074D959D-6F07-4731-8652-1AE143C09C27}">
      <dgm:prSet/>
      <dgm:spPr/>
      <dgm:t>
        <a:bodyPr/>
        <a:lstStyle/>
        <a:p>
          <a:endParaRPr lang="ru-RU"/>
        </a:p>
      </dgm:t>
    </dgm:pt>
    <dgm:pt modelId="{7F30A3F8-5214-429A-AB29-B35BE6A2C3A9}">
      <dgm:prSet/>
      <dgm:spPr/>
      <dgm:t>
        <a:bodyPr/>
        <a:lstStyle/>
        <a:p>
          <a:r>
            <a:rPr lang="ru-RU" dirty="0"/>
            <a:t>Подбор кадров для торговой организации</a:t>
          </a:r>
        </a:p>
      </dgm:t>
    </dgm:pt>
    <dgm:pt modelId="{4965A9EE-ED18-4852-A488-CDB2D098F666}" type="parTrans" cxnId="{7C03FC0C-D994-4C84-9D63-181145021617}">
      <dgm:prSet/>
      <dgm:spPr/>
      <dgm:t>
        <a:bodyPr/>
        <a:lstStyle/>
        <a:p>
          <a:endParaRPr lang="ru-RU"/>
        </a:p>
      </dgm:t>
    </dgm:pt>
    <dgm:pt modelId="{12F53424-E03D-442E-9FA0-F3E0D8A47FB8}" type="sibTrans" cxnId="{7C03FC0C-D994-4C84-9D63-181145021617}">
      <dgm:prSet/>
      <dgm:spPr/>
      <dgm:t>
        <a:bodyPr/>
        <a:lstStyle/>
        <a:p>
          <a:endParaRPr lang="ru-RU"/>
        </a:p>
      </dgm:t>
    </dgm:pt>
    <dgm:pt modelId="{EABCC25A-71FD-49EB-939D-68A185FF9C56}">
      <dgm:prSet/>
      <dgm:spPr/>
      <dgm:t>
        <a:bodyPr/>
        <a:lstStyle/>
        <a:p>
          <a:r>
            <a:rPr lang="ru-RU" dirty="0"/>
            <a:t>Повышение уровня профессионального мастерства, конкурентоспособности</a:t>
          </a:r>
        </a:p>
      </dgm:t>
    </dgm:pt>
    <dgm:pt modelId="{7F537FE7-ABDC-43B0-A4DB-3B9D12927DE7}" type="parTrans" cxnId="{AC7BD405-7AB9-49D1-B5FE-ECD64E3B7F83}">
      <dgm:prSet/>
      <dgm:spPr/>
      <dgm:t>
        <a:bodyPr/>
        <a:lstStyle/>
        <a:p>
          <a:endParaRPr lang="ru-RU"/>
        </a:p>
      </dgm:t>
    </dgm:pt>
    <dgm:pt modelId="{CCB5C1CB-484A-40A3-8CD1-29A0CE8874F8}" type="sibTrans" cxnId="{AC7BD405-7AB9-49D1-B5FE-ECD64E3B7F83}">
      <dgm:prSet/>
      <dgm:spPr/>
      <dgm:t>
        <a:bodyPr/>
        <a:lstStyle/>
        <a:p>
          <a:endParaRPr lang="ru-RU"/>
        </a:p>
      </dgm:t>
    </dgm:pt>
    <dgm:pt modelId="{B78FAC15-20A5-49E5-A36E-B9CADCA11322}">
      <dgm:prSet/>
      <dgm:spPr/>
      <dgm:t>
        <a:bodyPr/>
        <a:lstStyle/>
        <a:p>
          <a:r>
            <a:rPr lang="ru-RU"/>
            <a:t>Приобщение к корпоративной культуре</a:t>
          </a:r>
          <a:endParaRPr lang="ru-RU" dirty="0"/>
        </a:p>
      </dgm:t>
    </dgm:pt>
    <dgm:pt modelId="{C3727FC9-B43A-4CC6-8C79-AA68706D2169}" type="parTrans" cxnId="{E7FDF6E9-B6D5-4630-A279-390F931B21CF}">
      <dgm:prSet/>
      <dgm:spPr/>
      <dgm:t>
        <a:bodyPr/>
        <a:lstStyle/>
        <a:p>
          <a:endParaRPr lang="ru-RU"/>
        </a:p>
      </dgm:t>
    </dgm:pt>
    <dgm:pt modelId="{9BB1A29C-BC0B-43B6-A90E-1C3C21D98D38}" type="sibTrans" cxnId="{E7FDF6E9-B6D5-4630-A279-390F931B21CF}">
      <dgm:prSet/>
      <dgm:spPr/>
      <dgm:t>
        <a:bodyPr/>
        <a:lstStyle/>
        <a:p>
          <a:endParaRPr lang="ru-RU"/>
        </a:p>
      </dgm:t>
    </dgm:pt>
    <dgm:pt modelId="{004682BE-1E26-4ECB-9BC2-399C0136B48D}">
      <dgm:prSet/>
      <dgm:spPr/>
      <dgm:t>
        <a:bodyPr/>
        <a:lstStyle/>
        <a:p>
          <a:r>
            <a:rPr lang="ru-RU" dirty="0"/>
            <a:t>Возможность трудоустроиться </a:t>
          </a:r>
        </a:p>
      </dgm:t>
    </dgm:pt>
    <dgm:pt modelId="{4D333A35-6366-4A97-9BE4-A76CFA01C2B7}" type="parTrans" cxnId="{97659150-C86E-4B3C-9EB9-DF323127BBAD}">
      <dgm:prSet/>
      <dgm:spPr/>
      <dgm:t>
        <a:bodyPr/>
        <a:lstStyle/>
        <a:p>
          <a:endParaRPr lang="ru-RU"/>
        </a:p>
      </dgm:t>
    </dgm:pt>
    <dgm:pt modelId="{F56F7A10-0F10-457E-B96E-FCC694F03908}" type="sibTrans" cxnId="{97659150-C86E-4B3C-9EB9-DF323127BBAD}">
      <dgm:prSet/>
      <dgm:spPr/>
      <dgm:t>
        <a:bodyPr/>
        <a:lstStyle/>
        <a:p>
          <a:endParaRPr lang="ru-RU"/>
        </a:p>
      </dgm:t>
    </dgm:pt>
    <dgm:pt modelId="{35B138A8-1EB1-4E5E-9409-C5F9706E7E1B}">
      <dgm:prSet phldrT="[Текст]" custT="1"/>
      <dgm:spPr/>
      <dgm:t>
        <a:bodyPr/>
        <a:lstStyle/>
        <a:p>
          <a:pPr>
            <a:buSzPts val="1000"/>
            <a:buFont typeface="Symbol" panose="05050102010706020507" pitchFamily="18" charset="2"/>
            <a:buChar char=""/>
          </a:pPr>
          <a:r>
            <a:rPr lang="ru-RU" sz="1800" dirty="0"/>
            <a:t> корректировать программы обучения</a:t>
          </a:r>
        </a:p>
      </dgm:t>
    </dgm:pt>
    <dgm:pt modelId="{D4CA18F8-7F9B-47B8-8FFD-EE36C05877BE}" type="parTrans" cxnId="{8845CE27-7267-4259-B9A3-E968762591F7}">
      <dgm:prSet/>
      <dgm:spPr/>
      <dgm:t>
        <a:bodyPr/>
        <a:lstStyle/>
        <a:p>
          <a:endParaRPr lang="ru-RU"/>
        </a:p>
      </dgm:t>
    </dgm:pt>
    <dgm:pt modelId="{E0E3BFC7-F909-4FB7-BAF4-D6BFD87AE52C}" type="sibTrans" cxnId="{8845CE27-7267-4259-B9A3-E968762591F7}">
      <dgm:prSet/>
      <dgm:spPr/>
      <dgm:t>
        <a:bodyPr/>
        <a:lstStyle/>
        <a:p>
          <a:endParaRPr lang="ru-RU"/>
        </a:p>
      </dgm:t>
    </dgm:pt>
    <dgm:pt modelId="{40FAA556-3775-42A9-AE2B-24DAF55EB79C}" type="pres">
      <dgm:prSet presAssocID="{5FFF06EE-347B-4F1C-9100-F7C5D9232AD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CF20018-DDEE-443B-8534-C20908F47D46}" type="pres">
      <dgm:prSet presAssocID="{A36AC5FA-BFAC-4975-84BE-537B11888E96}" presName="linNode" presStyleCnt="0"/>
      <dgm:spPr/>
    </dgm:pt>
    <dgm:pt modelId="{FA1534CE-36D8-4C14-9D48-4F04BE0979C5}" type="pres">
      <dgm:prSet presAssocID="{A36AC5FA-BFAC-4975-84BE-537B11888E96}" presName="parentText" presStyleLbl="node1" presStyleIdx="0" presStyleCnt="3" custScaleX="80557" custScaleY="82716" custLinFactNeighborX="-249" custLinFactNeighborY="-461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0325C1-F056-4EE9-B3D1-8282979753FA}" type="pres">
      <dgm:prSet presAssocID="{A36AC5FA-BFAC-4975-84BE-537B11888E96}" presName="descendantText" presStyleLbl="alignAccFollowNode1" presStyleIdx="0" presStyleCnt="3" custScaleX="104422" custLinFactNeighborX="2341" custLinFactNeighborY="-18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2C96E0-9387-41FC-9A3F-CB3C1BB3B270}" type="pres">
      <dgm:prSet presAssocID="{E10C6F3A-579C-47FF-B496-B7D25BA570FE}" presName="sp" presStyleCnt="0"/>
      <dgm:spPr/>
    </dgm:pt>
    <dgm:pt modelId="{E2D7D31B-7995-4968-A45E-0ABE7828D393}" type="pres">
      <dgm:prSet presAssocID="{7CAAE923-64A5-4D98-8B0F-D017BF105951}" presName="linNode" presStyleCnt="0"/>
      <dgm:spPr/>
    </dgm:pt>
    <dgm:pt modelId="{0797BDD9-D7CD-4AF9-82DB-261B087FDC2F}" type="pres">
      <dgm:prSet presAssocID="{7CAAE923-64A5-4D98-8B0F-D017BF105951}" presName="parentText" presStyleLbl="node1" presStyleIdx="1" presStyleCnt="3" custScaleX="7967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C2C542-8A64-4F85-8E24-0F1E313439D4}" type="pres">
      <dgm:prSet presAssocID="{7CAAE923-64A5-4D98-8B0F-D017BF105951}" presName="descendantText" presStyleLbl="alignAccFollowNode1" presStyleIdx="1" presStyleCnt="3" custScaleX="102838" custScaleY="112615" custLinFactNeighborX="4815" custLinFactNeighborY="7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16EA01-C3B5-49C4-B528-1F842541AF28}" type="pres">
      <dgm:prSet presAssocID="{793D4B3E-FAB0-45A0-A0F8-2E02B935A7A4}" presName="sp" presStyleCnt="0"/>
      <dgm:spPr/>
    </dgm:pt>
    <dgm:pt modelId="{625A5590-639D-4757-8EBD-BFB0621433EF}" type="pres">
      <dgm:prSet presAssocID="{D931C70B-A15D-4E87-9A15-090AFA5180B3}" presName="linNode" presStyleCnt="0"/>
      <dgm:spPr/>
    </dgm:pt>
    <dgm:pt modelId="{E783C94A-B255-4EBE-B9A7-1C98139078CA}" type="pres">
      <dgm:prSet presAssocID="{D931C70B-A15D-4E87-9A15-090AFA5180B3}" presName="parentText" presStyleLbl="node1" presStyleIdx="2" presStyleCnt="3" custScaleX="8051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D66B8F-2092-41BA-88E7-E5706BC2743A}" type="pres">
      <dgm:prSet presAssocID="{D931C70B-A15D-4E87-9A15-090AFA5180B3}" presName="descendantText" presStyleLbl="alignAccFollowNode1" presStyleIdx="2" presStyleCnt="3" custScaleX="104443" custScaleY="112615" custLinFactNeighborX="4229" custLinFactNeighborY="-17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7288061-3EFB-48D7-9748-0FF012B0FBC2}" type="presOf" srcId="{004682BE-1E26-4ECB-9BC2-399C0136B48D}" destId="{60D66B8F-2092-41BA-88E7-E5706BC2743A}" srcOrd="0" destOrd="3" presId="urn:microsoft.com/office/officeart/2005/8/layout/vList5"/>
    <dgm:cxn modelId="{2918CC7F-02E2-42EC-9BF8-AD9E1781F8D1}" type="presOf" srcId="{D931C70B-A15D-4E87-9A15-090AFA5180B3}" destId="{E783C94A-B255-4EBE-B9A7-1C98139078CA}" srcOrd="0" destOrd="0" presId="urn:microsoft.com/office/officeart/2005/8/layout/vList5"/>
    <dgm:cxn modelId="{AD580742-9F70-4018-93B8-AFA98D88B9B6}" type="presOf" srcId="{551183DD-2803-4526-BC19-2F05AB240E9B}" destId="{60D66B8F-2092-41BA-88E7-E5706BC2743A}" srcOrd="0" destOrd="0" presId="urn:microsoft.com/office/officeart/2005/8/layout/vList5"/>
    <dgm:cxn modelId="{D8D4CD8B-02BF-4A55-A2BD-4A3EEB2AF48D}" type="presOf" srcId="{7F30A3F8-5214-429A-AB29-B35BE6A2C3A9}" destId="{30C2C542-8A64-4F85-8E24-0F1E313439D4}" srcOrd="0" destOrd="2" presId="urn:microsoft.com/office/officeart/2005/8/layout/vList5"/>
    <dgm:cxn modelId="{53F19432-42C3-4BDF-A1D9-079DF9DC750F}" srcId="{D931C70B-A15D-4E87-9A15-090AFA5180B3}" destId="{551183DD-2803-4526-BC19-2F05AB240E9B}" srcOrd="0" destOrd="0" parTransId="{AF7DC11D-E795-4C2B-B68A-3841217A644D}" sibTransId="{8A0D9D86-643C-4044-84B5-796E3C9958E6}"/>
    <dgm:cxn modelId="{6BFD3B13-7DF0-4B6B-93FC-2C2B063DC786}" type="presOf" srcId="{35B138A8-1EB1-4E5E-9409-C5F9706E7E1B}" destId="{ED0325C1-F056-4EE9-B3D1-8282979753FA}" srcOrd="0" destOrd="1" presId="urn:microsoft.com/office/officeart/2005/8/layout/vList5"/>
    <dgm:cxn modelId="{DB8A071B-62C1-4F43-A521-99EBA40578D6}" srcId="{5FFF06EE-347B-4F1C-9100-F7C5D9232ADC}" destId="{7CAAE923-64A5-4D98-8B0F-D017BF105951}" srcOrd="1" destOrd="0" parTransId="{267BC5F6-E894-43FF-8C88-9BB4EA4DEA51}" sibTransId="{793D4B3E-FAB0-45A0-A0F8-2E02B935A7A4}"/>
    <dgm:cxn modelId="{7C60FE10-3B1D-4C64-989A-DFD29F824535}" srcId="{7CAAE923-64A5-4D98-8B0F-D017BF105951}" destId="{9753F03C-F3BF-4A1B-B239-C68DE0EA79B1}" srcOrd="0" destOrd="0" parTransId="{7E1BC334-1311-48F1-8B19-7AAF069BC37A}" sibTransId="{E34E3B44-5CC7-4E5B-A422-A55990FFED0B}"/>
    <dgm:cxn modelId="{97659150-C86E-4B3C-9EB9-DF323127BBAD}" srcId="{D931C70B-A15D-4E87-9A15-090AFA5180B3}" destId="{004682BE-1E26-4ECB-9BC2-399C0136B48D}" srcOrd="3" destOrd="0" parTransId="{4D333A35-6366-4A97-9BE4-A76CFA01C2B7}" sibTransId="{F56F7A10-0F10-457E-B96E-FCC694F03908}"/>
    <dgm:cxn modelId="{8845CE27-7267-4259-B9A3-E968762591F7}" srcId="{A36AC5FA-BFAC-4975-84BE-537B11888E96}" destId="{35B138A8-1EB1-4E5E-9409-C5F9706E7E1B}" srcOrd="1" destOrd="0" parTransId="{D4CA18F8-7F9B-47B8-8FFD-EE36C05877BE}" sibTransId="{E0E3BFC7-F909-4FB7-BAF4-D6BFD87AE52C}"/>
    <dgm:cxn modelId="{C89887A4-9EEC-428A-96AA-21ECEC6319E8}" type="presOf" srcId="{03709891-7068-4F72-8DF2-FF57321AEA42}" destId="{30C2C542-8A64-4F85-8E24-0F1E313439D4}" srcOrd="0" destOrd="1" presId="urn:microsoft.com/office/officeart/2005/8/layout/vList5"/>
    <dgm:cxn modelId="{3D3EA143-FBCA-45F2-99BE-311F8C80AAF4}" type="presOf" srcId="{7CAAE923-64A5-4D98-8B0F-D017BF105951}" destId="{0797BDD9-D7CD-4AF9-82DB-261B087FDC2F}" srcOrd="0" destOrd="0" presId="urn:microsoft.com/office/officeart/2005/8/layout/vList5"/>
    <dgm:cxn modelId="{A434532E-670B-456A-8064-9CC6FD9F619C}" srcId="{5FFF06EE-347B-4F1C-9100-F7C5D9232ADC}" destId="{D931C70B-A15D-4E87-9A15-090AFA5180B3}" srcOrd="2" destOrd="0" parTransId="{6DC82DD7-4AE7-4A23-B652-3DF691167970}" sibTransId="{A4BE8000-B73B-4028-B6DA-94E8E69BD235}"/>
    <dgm:cxn modelId="{E7FDF6E9-B6D5-4630-A279-390F931B21CF}" srcId="{D931C70B-A15D-4E87-9A15-090AFA5180B3}" destId="{B78FAC15-20A5-49E5-A36E-B9CADCA11322}" srcOrd="2" destOrd="0" parTransId="{C3727FC9-B43A-4CC6-8C79-AA68706D2169}" sibTransId="{9BB1A29C-BC0B-43B6-A90E-1C3C21D98D38}"/>
    <dgm:cxn modelId="{654C6FEA-074B-4B9F-9E7B-D8D7352C1D26}" type="presOf" srcId="{EABCC25A-71FD-49EB-939D-68A185FF9C56}" destId="{60D66B8F-2092-41BA-88E7-E5706BC2743A}" srcOrd="0" destOrd="1" presId="urn:microsoft.com/office/officeart/2005/8/layout/vList5"/>
    <dgm:cxn modelId="{074D959D-6F07-4731-8652-1AE143C09C27}" srcId="{7CAAE923-64A5-4D98-8B0F-D017BF105951}" destId="{03709891-7068-4F72-8DF2-FF57321AEA42}" srcOrd="1" destOrd="0" parTransId="{1CC01D48-4EEE-4E75-8C1D-DB5EA7D5FCEA}" sibTransId="{82831051-9A42-4FD5-A87A-70636CC895E3}"/>
    <dgm:cxn modelId="{3C9BCAA0-8F38-46C7-8CFC-ED0A5E7ABB82}" type="presOf" srcId="{A36AC5FA-BFAC-4975-84BE-537B11888E96}" destId="{FA1534CE-36D8-4C14-9D48-4F04BE0979C5}" srcOrd="0" destOrd="0" presId="urn:microsoft.com/office/officeart/2005/8/layout/vList5"/>
    <dgm:cxn modelId="{AC7BD405-7AB9-49D1-B5FE-ECD64E3B7F83}" srcId="{D931C70B-A15D-4E87-9A15-090AFA5180B3}" destId="{EABCC25A-71FD-49EB-939D-68A185FF9C56}" srcOrd="1" destOrd="0" parTransId="{7F537FE7-ABDC-43B0-A4DB-3B9D12927DE7}" sibTransId="{CCB5C1CB-484A-40A3-8CD1-29A0CE8874F8}"/>
    <dgm:cxn modelId="{109229D7-AE1A-4AEF-A6AD-B6A2C16EBE76}" type="presOf" srcId="{B78FAC15-20A5-49E5-A36E-B9CADCA11322}" destId="{60D66B8F-2092-41BA-88E7-E5706BC2743A}" srcOrd="0" destOrd="2" presId="urn:microsoft.com/office/officeart/2005/8/layout/vList5"/>
    <dgm:cxn modelId="{7C03FC0C-D994-4C84-9D63-181145021617}" srcId="{7CAAE923-64A5-4D98-8B0F-D017BF105951}" destId="{7F30A3F8-5214-429A-AB29-B35BE6A2C3A9}" srcOrd="2" destOrd="0" parTransId="{4965A9EE-ED18-4852-A488-CDB2D098F666}" sibTransId="{12F53424-E03D-442E-9FA0-F3E0D8A47FB8}"/>
    <dgm:cxn modelId="{361E7B76-27E3-44BF-A285-78FB4294E469}" srcId="{A36AC5FA-BFAC-4975-84BE-537B11888E96}" destId="{F01E1615-7770-46F5-A1BE-83189F256E1D}" srcOrd="0" destOrd="0" parTransId="{EB928352-3580-4FC7-8BBB-9DD60F93BFB9}" sibTransId="{34807C85-1B20-43C8-9D4B-34FB23E4F53B}"/>
    <dgm:cxn modelId="{295A096B-E5B3-4AED-86F5-ADFA32AB0D61}" srcId="{5FFF06EE-347B-4F1C-9100-F7C5D9232ADC}" destId="{A36AC5FA-BFAC-4975-84BE-537B11888E96}" srcOrd="0" destOrd="0" parTransId="{678E8ED6-0ED0-4B39-A930-7FF090A351A5}" sibTransId="{E10C6F3A-579C-47FF-B496-B7D25BA570FE}"/>
    <dgm:cxn modelId="{42487629-79F6-418F-AC5C-7FFC1C53AFB3}" type="presOf" srcId="{5FFF06EE-347B-4F1C-9100-F7C5D9232ADC}" destId="{40FAA556-3775-42A9-AE2B-24DAF55EB79C}" srcOrd="0" destOrd="0" presId="urn:microsoft.com/office/officeart/2005/8/layout/vList5"/>
    <dgm:cxn modelId="{489C4EE8-3D3B-47FE-8E29-0A1DF0E6B762}" type="presOf" srcId="{F01E1615-7770-46F5-A1BE-83189F256E1D}" destId="{ED0325C1-F056-4EE9-B3D1-8282979753FA}" srcOrd="0" destOrd="0" presId="urn:microsoft.com/office/officeart/2005/8/layout/vList5"/>
    <dgm:cxn modelId="{3D5EC9D4-F860-4401-AF18-90895EDA04A2}" type="presOf" srcId="{9753F03C-F3BF-4A1B-B239-C68DE0EA79B1}" destId="{30C2C542-8A64-4F85-8E24-0F1E313439D4}" srcOrd="0" destOrd="0" presId="urn:microsoft.com/office/officeart/2005/8/layout/vList5"/>
    <dgm:cxn modelId="{044FBD84-CC49-47B5-9306-007DECF65509}" type="presParOf" srcId="{40FAA556-3775-42A9-AE2B-24DAF55EB79C}" destId="{BCF20018-DDEE-443B-8534-C20908F47D46}" srcOrd="0" destOrd="0" presId="urn:microsoft.com/office/officeart/2005/8/layout/vList5"/>
    <dgm:cxn modelId="{C3E2E4F0-513D-4269-B133-5EA604509998}" type="presParOf" srcId="{BCF20018-DDEE-443B-8534-C20908F47D46}" destId="{FA1534CE-36D8-4C14-9D48-4F04BE0979C5}" srcOrd="0" destOrd="0" presId="urn:microsoft.com/office/officeart/2005/8/layout/vList5"/>
    <dgm:cxn modelId="{C056FB7E-4D87-4A24-B721-A2602285AEE4}" type="presParOf" srcId="{BCF20018-DDEE-443B-8534-C20908F47D46}" destId="{ED0325C1-F056-4EE9-B3D1-8282979753FA}" srcOrd="1" destOrd="0" presId="urn:microsoft.com/office/officeart/2005/8/layout/vList5"/>
    <dgm:cxn modelId="{62A474CE-9C60-425F-BE2F-54383119F029}" type="presParOf" srcId="{40FAA556-3775-42A9-AE2B-24DAF55EB79C}" destId="{7D2C96E0-9387-41FC-9A3F-CB3C1BB3B270}" srcOrd="1" destOrd="0" presId="urn:microsoft.com/office/officeart/2005/8/layout/vList5"/>
    <dgm:cxn modelId="{72F00724-252F-4BC2-8626-DCB3E4A50CE7}" type="presParOf" srcId="{40FAA556-3775-42A9-AE2B-24DAF55EB79C}" destId="{E2D7D31B-7995-4968-A45E-0ABE7828D393}" srcOrd="2" destOrd="0" presId="urn:microsoft.com/office/officeart/2005/8/layout/vList5"/>
    <dgm:cxn modelId="{E6843C18-0A14-4465-9792-673CE059F47C}" type="presParOf" srcId="{E2D7D31B-7995-4968-A45E-0ABE7828D393}" destId="{0797BDD9-D7CD-4AF9-82DB-261B087FDC2F}" srcOrd="0" destOrd="0" presId="urn:microsoft.com/office/officeart/2005/8/layout/vList5"/>
    <dgm:cxn modelId="{D5DBF305-EA2B-4C00-997D-F278D0D2E412}" type="presParOf" srcId="{E2D7D31B-7995-4968-A45E-0ABE7828D393}" destId="{30C2C542-8A64-4F85-8E24-0F1E313439D4}" srcOrd="1" destOrd="0" presId="urn:microsoft.com/office/officeart/2005/8/layout/vList5"/>
    <dgm:cxn modelId="{01E23315-9142-433A-B15B-10652FBAFD00}" type="presParOf" srcId="{40FAA556-3775-42A9-AE2B-24DAF55EB79C}" destId="{6816EA01-C3B5-49C4-B528-1F842541AF28}" srcOrd="3" destOrd="0" presId="urn:microsoft.com/office/officeart/2005/8/layout/vList5"/>
    <dgm:cxn modelId="{A1F383C0-E9C7-4EB8-9C9D-1D7DC73031F5}" type="presParOf" srcId="{40FAA556-3775-42A9-AE2B-24DAF55EB79C}" destId="{625A5590-639D-4757-8EBD-BFB0621433EF}" srcOrd="4" destOrd="0" presId="urn:microsoft.com/office/officeart/2005/8/layout/vList5"/>
    <dgm:cxn modelId="{45DA45DF-BA18-405F-AADB-FA93DAE04DB4}" type="presParOf" srcId="{625A5590-639D-4757-8EBD-BFB0621433EF}" destId="{E783C94A-B255-4EBE-B9A7-1C98139078CA}" srcOrd="0" destOrd="0" presId="urn:microsoft.com/office/officeart/2005/8/layout/vList5"/>
    <dgm:cxn modelId="{416C79D1-F026-4C81-A37E-987A50EE7511}" type="presParOf" srcId="{625A5590-639D-4757-8EBD-BFB0621433EF}" destId="{60D66B8F-2092-41BA-88E7-E5706BC2743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A7906D-0035-4988-865A-70D2767F6156}">
      <dsp:nvSpPr>
        <dsp:cNvPr id="0" name=""/>
        <dsp:cNvSpPr/>
      </dsp:nvSpPr>
      <dsp:spPr>
        <a:xfrm>
          <a:off x="0" y="435499"/>
          <a:ext cx="8265125" cy="655200"/>
        </a:xfrm>
        <a:prstGeom prst="rect">
          <a:avLst/>
        </a:prstGeom>
        <a:solidFill>
          <a:schemeClr val="bg1">
            <a:lumMod val="95000"/>
            <a:alpha val="90000"/>
          </a:schemeClr>
        </a:solidFill>
        <a:ln w="1905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2E7414-FD09-4178-A39E-D08E4BD00C38}">
      <dsp:nvSpPr>
        <dsp:cNvPr id="0" name=""/>
        <dsp:cNvSpPr/>
      </dsp:nvSpPr>
      <dsp:spPr>
        <a:xfrm>
          <a:off x="413256" y="51739"/>
          <a:ext cx="7225735" cy="7675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8681" tIns="0" rIns="218681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solidFill>
                <a:srgbClr val="002060"/>
              </a:solidFill>
            </a:rPr>
            <a:t>ПМ. 01  «Организация и управление торгово-сбытовой 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solidFill>
                <a:srgbClr val="002060"/>
              </a:solidFill>
            </a:rPr>
            <a:t>деятельностью» </a:t>
          </a:r>
        </a:p>
      </dsp:txBody>
      <dsp:txXfrm>
        <a:off x="450723" y="89206"/>
        <a:ext cx="7150801" cy="692586"/>
      </dsp:txXfrm>
    </dsp:sp>
    <dsp:sp modelId="{256A05F8-ED1B-4F81-A234-A201571301A9}">
      <dsp:nvSpPr>
        <dsp:cNvPr id="0" name=""/>
        <dsp:cNvSpPr/>
      </dsp:nvSpPr>
      <dsp:spPr>
        <a:xfrm>
          <a:off x="0" y="1614859"/>
          <a:ext cx="8265125" cy="655200"/>
        </a:xfrm>
        <a:prstGeom prst="rect">
          <a:avLst/>
        </a:prstGeom>
        <a:solidFill>
          <a:schemeClr val="bg1">
            <a:lumMod val="95000"/>
            <a:alpha val="90000"/>
          </a:schemeClr>
        </a:solidFill>
        <a:ln w="1270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5CB210-0B29-4133-B603-00EC7B7505E9}">
      <dsp:nvSpPr>
        <dsp:cNvPr id="0" name=""/>
        <dsp:cNvSpPr/>
      </dsp:nvSpPr>
      <dsp:spPr>
        <a:xfrm>
          <a:off x="413256" y="1231099"/>
          <a:ext cx="7081732" cy="7675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8681" tIns="0" rIns="218681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solidFill>
                <a:srgbClr val="002060"/>
              </a:solidFill>
            </a:rPr>
            <a:t>ПМ.02  «Организация и проведение экономической и 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solidFill>
                <a:srgbClr val="002060"/>
              </a:solidFill>
            </a:rPr>
            <a:t>Маркетинговой деятельности»</a:t>
          </a:r>
        </a:p>
      </dsp:txBody>
      <dsp:txXfrm>
        <a:off x="450723" y="1268566"/>
        <a:ext cx="7006798" cy="692586"/>
      </dsp:txXfrm>
    </dsp:sp>
    <dsp:sp modelId="{6200858F-584C-4C27-94D1-F02ECF09F2F6}">
      <dsp:nvSpPr>
        <dsp:cNvPr id="0" name=""/>
        <dsp:cNvSpPr/>
      </dsp:nvSpPr>
      <dsp:spPr>
        <a:xfrm>
          <a:off x="0" y="2794219"/>
          <a:ext cx="8265125" cy="655200"/>
        </a:xfrm>
        <a:prstGeom prst="rect">
          <a:avLst/>
        </a:prstGeom>
        <a:solidFill>
          <a:schemeClr val="bg1">
            <a:lumMod val="95000"/>
            <a:alpha val="90000"/>
          </a:schemeClr>
        </a:solidFill>
        <a:ln w="1270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76EA1D-1E5E-47A6-B7D2-B2210BF15AFC}">
      <dsp:nvSpPr>
        <dsp:cNvPr id="0" name=""/>
        <dsp:cNvSpPr/>
      </dsp:nvSpPr>
      <dsp:spPr>
        <a:xfrm>
          <a:off x="405908" y="2440623"/>
          <a:ext cx="7096428" cy="7675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8681" tIns="0" rIns="218681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solidFill>
                <a:srgbClr val="002060"/>
              </a:solidFill>
            </a:rPr>
            <a:t>ПМ.03 «Управление ассортиментом, оценка качества и обеспечение сохраняемости товаров</a:t>
          </a:r>
        </a:p>
      </dsp:txBody>
      <dsp:txXfrm>
        <a:off x="443375" y="2478090"/>
        <a:ext cx="7021494" cy="692586"/>
      </dsp:txXfrm>
    </dsp:sp>
    <dsp:sp modelId="{21FA566B-73BE-4A48-AE01-E1D53C03C8C7}">
      <dsp:nvSpPr>
        <dsp:cNvPr id="0" name=""/>
        <dsp:cNvSpPr/>
      </dsp:nvSpPr>
      <dsp:spPr>
        <a:xfrm>
          <a:off x="0" y="3973580"/>
          <a:ext cx="8265125" cy="655200"/>
        </a:xfrm>
        <a:prstGeom prst="rect">
          <a:avLst/>
        </a:prstGeom>
        <a:solidFill>
          <a:schemeClr val="bg1">
            <a:lumMod val="95000"/>
            <a:alpha val="90000"/>
          </a:schemeClr>
        </a:solidFill>
        <a:ln w="1270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FCAC83-61BA-4A89-A1E1-19DC4F6EF3F3}">
      <dsp:nvSpPr>
        <dsp:cNvPr id="0" name=""/>
        <dsp:cNvSpPr/>
      </dsp:nvSpPr>
      <dsp:spPr>
        <a:xfrm>
          <a:off x="413256" y="3589820"/>
          <a:ext cx="7161226" cy="7675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8681" tIns="0" rIns="218681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solidFill>
                <a:srgbClr val="002060"/>
              </a:solidFill>
            </a:rPr>
            <a:t>ПМ.04 «Выполнение работ по одной или нескольким профессиям рабочих, должностям служащих»</a:t>
          </a:r>
        </a:p>
      </dsp:txBody>
      <dsp:txXfrm>
        <a:off x="450723" y="3627287"/>
        <a:ext cx="7086292" cy="69258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0325C1-F056-4EE9-B3D1-8282979753FA}">
      <dsp:nvSpPr>
        <dsp:cNvPr id="0" name=""/>
        <dsp:cNvSpPr/>
      </dsp:nvSpPr>
      <dsp:spPr>
        <a:xfrm rot="5400000">
          <a:off x="4733981" y="-2106436"/>
          <a:ext cx="1286975" cy="5499848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SzPts val="1000"/>
            <a:buFont typeface="Symbol" panose="05050102010706020507" pitchFamily="18" charset="2"/>
            <a:buChar char="••"/>
          </a:pPr>
          <a:r>
            <a:rPr lang="ru-RU" sz="1800" kern="1200" dirty="0"/>
            <a:t>проводить независимую оценку качества профессиональной подготовки обучающихся,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SzPts val="1000"/>
            <a:buFont typeface="Symbol" panose="05050102010706020507" pitchFamily="18" charset="2"/>
            <a:buChar char="••"/>
          </a:pPr>
          <a:r>
            <a:rPr lang="ru-RU" sz="1800" kern="1200" dirty="0"/>
            <a:t> корректировать программы обучения</a:t>
          </a:r>
        </a:p>
      </dsp:txBody>
      <dsp:txXfrm rot="-5400000">
        <a:off x="2627545" y="62825"/>
        <a:ext cx="5437023" cy="1161325"/>
      </dsp:txXfrm>
    </dsp:sp>
    <dsp:sp modelId="{FA1534CE-36D8-4C14-9D48-4F04BE0979C5}">
      <dsp:nvSpPr>
        <dsp:cNvPr id="0" name=""/>
        <dsp:cNvSpPr/>
      </dsp:nvSpPr>
      <dsp:spPr>
        <a:xfrm>
          <a:off x="158447" y="0"/>
          <a:ext cx="2386626" cy="1330668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/>
            <a:t>Образовательной организации</a:t>
          </a:r>
        </a:p>
      </dsp:txBody>
      <dsp:txXfrm>
        <a:off x="223405" y="64958"/>
        <a:ext cx="2256710" cy="1200752"/>
      </dsp:txXfrm>
    </dsp:sp>
    <dsp:sp modelId="{30C2C542-8A64-4F85-8E24-0F1E313439D4}">
      <dsp:nvSpPr>
        <dsp:cNvPr id="0" name=""/>
        <dsp:cNvSpPr/>
      </dsp:nvSpPr>
      <dsp:spPr>
        <a:xfrm rot="5400000">
          <a:off x="4658197" y="-480542"/>
          <a:ext cx="1449327" cy="5416419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SzPts val="1000"/>
            <a:buFont typeface="Symbol" panose="05050102010706020507" pitchFamily="18" charset="2"/>
            <a:buChar char="••"/>
          </a:pPr>
          <a:r>
            <a:rPr lang="ru-RU" sz="1600" kern="1200" dirty="0"/>
            <a:t>оценить качество подготовки обучающихся, 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/>
            <a:t>внести предложения по улучшению образовательных программ для совершенствования профессионального мастерства обучающихся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/>
            <a:t>Подбор кадров для торговой организации</a:t>
          </a:r>
        </a:p>
      </dsp:txBody>
      <dsp:txXfrm rot="-5400000">
        <a:off x="2674651" y="1573754"/>
        <a:ext cx="5345669" cy="1307827"/>
      </dsp:txXfrm>
    </dsp:sp>
    <dsp:sp modelId="{0797BDD9-D7CD-4AF9-82DB-261B087FDC2F}">
      <dsp:nvSpPr>
        <dsp:cNvPr id="0" name=""/>
        <dsp:cNvSpPr/>
      </dsp:nvSpPr>
      <dsp:spPr>
        <a:xfrm>
          <a:off x="171562" y="1413308"/>
          <a:ext cx="2360436" cy="1608719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/>
            <a:t>Работодателям</a:t>
          </a:r>
        </a:p>
      </dsp:txBody>
      <dsp:txXfrm>
        <a:off x="250093" y="1491839"/>
        <a:ext cx="2203374" cy="1451657"/>
      </dsp:txXfrm>
    </dsp:sp>
    <dsp:sp modelId="{60D66B8F-2092-41BA-88E7-E5706BC2743A}">
      <dsp:nvSpPr>
        <dsp:cNvPr id="0" name=""/>
        <dsp:cNvSpPr/>
      </dsp:nvSpPr>
      <dsp:spPr>
        <a:xfrm rot="5400000">
          <a:off x="4708167" y="1133373"/>
          <a:ext cx="1449327" cy="5500954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/>
            <a:t>Развитие мотивации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/>
            <a:t>Повышение уровня профессионального мастерства, конкурентоспособности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/>
            <a:t>Приобщение к корпоративной культуре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/>
            <a:t>Возможность трудоустроиться </a:t>
          </a:r>
        </a:p>
      </dsp:txBody>
      <dsp:txXfrm rot="-5400000">
        <a:off x="2682354" y="3229936"/>
        <a:ext cx="5430204" cy="1307827"/>
      </dsp:txXfrm>
    </dsp:sp>
    <dsp:sp modelId="{E783C94A-B255-4EBE-B9A7-1C98139078CA}">
      <dsp:nvSpPr>
        <dsp:cNvPr id="0" name=""/>
        <dsp:cNvSpPr/>
      </dsp:nvSpPr>
      <dsp:spPr>
        <a:xfrm>
          <a:off x="171562" y="3102463"/>
          <a:ext cx="2385500" cy="1608719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/>
            <a:t>Обучающимся</a:t>
          </a:r>
        </a:p>
      </dsp:txBody>
      <dsp:txXfrm>
        <a:off x="250093" y="3180994"/>
        <a:ext cx="2228438" cy="14516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4981D9-BE59-4FBD-BA2C-3B0A944F6DC5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85DA4F-0943-4ED8-A38F-B131DBA576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27115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>
            <a:extLst>
              <a:ext uri="{FF2B5EF4-FFF2-40B4-BE49-F238E27FC236}">
                <a16:creationId xmlns:a16="http://schemas.microsoft.com/office/drawing/2014/main" xmlns="" id="{4B5A5196-DE8D-4EE1-BCF7-D0BCF951152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>
            <a:extLst>
              <a:ext uri="{FF2B5EF4-FFF2-40B4-BE49-F238E27FC236}">
                <a16:creationId xmlns:a16="http://schemas.microsoft.com/office/drawing/2014/main" xmlns="" id="{8D8CF5B5-3CF0-4A4C-8CF4-4F18A9FDB4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6388" name="Номер слайда 3">
            <a:extLst>
              <a:ext uri="{FF2B5EF4-FFF2-40B4-BE49-F238E27FC236}">
                <a16:creationId xmlns:a16="http://schemas.microsoft.com/office/drawing/2014/main" xmlns="" id="{F2B7EFC8-3F48-41AC-8A51-E5B84BF206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968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968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968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968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EB0576A-7DE6-46AB-8645-A585576573ED}" type="slidenum">
              <a:rPr lang="ru-RU" altLang="ru-RU" sz="1200">
                <a:latin typeface="Calibri" panose="020F0502020204030204" pitchFamily="34" charset="0"/>
              </a:rPr>
              <a:pPr eaLnBrk="1" hangingPunct="1"/>
              <a:t>23</a:t>
            </a:fld>
            <a:endParaRPr lang="ru-RU" altLang="ru-RU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4923581-5996-4507-9BFA-53D7B7C77B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9512" y="548680"/>
            <a:ext cx="8640960" cy="4680519"/>
          </a:xfrm>
        </p:spPr>
        <p:txBody>
          <a:bodyPr>
            <a:noAutofit/>
          </a:bodyPr>
          <a:lstStyle/>
          <a:p>
            <a:r>
              <a:rPr lang="ru-RU" sz="2200" dirty="0"/>
              <a:t>              </a:t>
            </a:r>
            <a:r>
              <a:rPr lang="ru-RU" sz="2000" dirty="0"/>
              <a:t>Государственное профессиональное образовательное учреждение Ярославской области </a:t>
            </a:r>
            <a:br>
              <a:rPr lang="ru-RU" sz="2000" dirty="0"/>
            </a:br>
            <a:r>
              <a:rPr lang="ru-RU" sz="2000" dirty="0"/>
              <a:t>            Ярославский торгово-экономический колледж</a:t>
            </a:r>
            <a:r>
              <a:rPr lang="ru-RU" sz="1800" b="1" dirty="0"/>
              <a:t/>
            </a:r>
            <a:br>
              <a:rPr lang="ru-RU" sz="1800" b="1" dirty="0"/>
            </a:br>
            <a:r>
              <a:rPr lang="ru-RU" sz="1800" b="1" dirty="0"/>
              <a:t/>
            </a:r>
            <a:br>
              <a:rPr lang="ru-RU" sz="1800" b="1" dirty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2000" b="1" dirty="0">
                <a:solidFill>
                  <a:srgbClr val="002060"/>
                </a:solidFill>
              </a:rPr>
              <a:t>Учебно-методический семинар</a:t>
            </a:r>
            <a:br>
              <a:rPr lang="ru-RU" sz="2000" b="1" dirty="0">
                <a:solidFill>
                  <a:srgbClr val="002060"/>
                </a:solidFill>
              </a:rPr>
            </a:br>
            <a:r>
              <a:rPr lang="ru-RU" sz="2000" b="1" dirty="0">
                <a:solidFill>
                  <a:srgbClr val="002060"/>
                </a:solidFill>
              </a:rPr>
              <a:t>Тема: «Актуализация содержания обучения по УГС </a:t>
            </a:r>
            <a:br>
              <a:rPr lang="ru-RU" sz="2000" b="1" dirty="0">
                <a:solidFill>
                  <a:srgbClr val="002060"/>
                </a:solidFill>
              </a:rPr>
            </a:br>
            <a:r>
              <a:rPr lang="ru-RU" sz="2000" b="1" dirty="0">
                <a:solidFill>
                  <a:srgbClr val="002060"/>
                </a:solidFill>
              </a:rPr>
              <a:t>38.00.00 Экономика и управление</a:t>
            </a:r>
            <a:r>
              <a:rPr lang="ru-RU" sz="2400" b="1" dirty="0">
                <a:solidFill>
                  <a:srgbClr val="002060"/>
                </a:solidFill>
              </a:rPr>
              <a:t/>
            </a:r>
            <a:br>
              <a:rPr lang="ru-RU" sz="2400" b="1" dirty="0">
                <a:solidFill>
                  <a:srgbClr val="002060"/>
                </a:solidFill>
              </a:rPr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>
                <a:solidFill>
                  <a:srgbClr val="C00000"/>
                </a:solidFill>
              </a:rPr>
              <a:t>«</a:t>
            </a:r>
            <a:r>
              <a:rPr lang="ru-RU" sz="2400" b="1" dirty="0">
                <a:solidFill>
                  <a:srgbClr val="C00000"/>
                </a:solidFill>
              </a:rPr>
              <a:t>Разработка контрольно-оценочных средств для аттестации</a:t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 по профессиональным модулям.</a:t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Опыт проведения компетенции «Торговля» в рамках 3 Регионального чемпионата «</a:t>
            </a:r>
            <a:r>
              <a:rPr lang="ru-RU" sz="2400" b="1" dirty="0" err="1">
                <a:solidFill>
                  <a:srgbClr val="C00000"/>
                </a:solidFill>
              </a:rPr>
              <a:t>Абилимпикс</a:t>
            </a:r>
            <a:r>
              <a:rPr lang="ru-RU" sz="2400" b="1" dirty="0">
                <a:solidFill>
                  <a:srgbClr val="C00000"/>
                </a:solidFill>
              </a:rPr>
              <a:t>»</a:t>
            </a:r>
            <a:r>
              <a:rPr lang="ru-RU" sz="2400" dirty="0">
                <a:solidFill>
                  <a:srgbClr val="C00000"/>
                </a:solidFill>
              </a:rPr>
              <a:t/>
            </a:r>
            <a:br>
              <a:rPr lang="ru-RU" sz="2400" dirty="0">
                <a:solidFill>
                  <a:srgbClr val="C00000"/>
                </a:solidFill>
              </a:rPr>
            </a:b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D147D7DA-CBB3-4058-8978-C042145257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23928" y="5342673"/>
            <a:ext cx="4096544" cy="985081"/>
          </a:xfrm>
        </p:spPr>
        <p:txBody>
          <a:bodyPr>
            <a:normAutofit/>
          </a:bodyPr>
          <a:lstStyle/>
          <a:p>
            <a:pPr algn="just"/>
            <a:r>
              <a:rPr lang="ru-RU" sz="2400" dirty="0">
                <a:solidFill>
                  <a:schemeClr val="tx1"/>
                </a:solidFill>
              </a:rPr>
              <a:t>Преподаватель ЯТЭК: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</a:rPr>
              <a:t>Ильина Марина Геннадьевна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2050" name="Picture 2" descr="https://yatec.edu.yar.ru/emblema1_w273_h173.jpg">
            <a:extLst>
              <a:ext uri="{FF2B5EF4-FFF2-40B4-BE49-F238E27FC236}">
                <a16:creationId xmlns:a16="http://schemas.microsoft.com/office/drawing/2014/main" xmlns="" id="{9AF42E58-A75F-47EA-85BD-40B292D873E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65"/>
          <a:stretch/>
        </p:blipFill>
        <p:spPr bwMode="auto">
          <a:xfrm>
            <a:off x="179512" y="836712"/>
            <a:ext cx="1958966" cy="1174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yatec.edu.yar.ru/image1_w273_h173.jpg">
            <a:extLst>
              <a:ext uri="{FF2B5EF4-FFF2-40B4-BE49-F238E27FC236}">
                <a16:creationId xmlns:a16="http://schemas.microsoft.com/office/drawing/2014/main" xmlns="" id="{FC49A992-1B9B-40D6-AFC9-64B5DC8A69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819582"/>
            <a:ext cx="2664296" cy="1986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92271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B16EC60-52F4-46DF-AC6D-7CB0ECB4C7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345480"/>
            <a:ext cx="8640960" cy="694433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Модуль С. «Контроль качества товаров» </a:t>
            </a: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200" b="1" dirty="0">
                <a:solidFill>
                  <a:srgbClr val="002060"/>
                </a:solidFill>
              </a:rPr>
              <a:t>(</a:t>
            </a:r>
            <a:r>
              <a:rPr lang="ru-RU" sz="2200" dirty="0"/>
              <a:t>ПК 3.3 - ПК 3.8: ОК 2, ОК 4; ОК 12)</a:t>
            </a:r>
            <a:br>
              <a:rPr lang="ru-RU" sz="2200" dirty="0"/>
            </a:br>
            <a:endParaRPr lang="ru-RU" sz="22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60CE8E2-51FA-4D56-98F4-273C7C2999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692697"/>
            <a:ext cx="8820472" cy="6165304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8000" b="1" i="1" dirty="0">
                <a:solidFill>
                  <a:srgbClr val="002060"/>
                </a:solidFill>
              </a:rPr>
              <a:t>Задание 4. </a:t>
            </a:r>
            <a:endParaRPr lang="ru-RU" sz="8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8000" dirty="0"/>
              <a:t>В торговое предприятие «Пятерочка» поступила партия молочных товаров.</a:t>
            </a:r>
          </a:p>
          <a:p>
            <a:pPr marL="0" indent="0">
              <a:buNone/>
            </a:pPr>
            <a:r>
              <a:rPr lang="ru-RU" sz="8000" b="1" dirty="0">
                <a:solidFill>
                  <a:srgbClr val="002060"/>
                </a:solidFill>
              </a:rPr>
              <a:t>1.</a:t>
            </a:r>
            <a:r>
              <a:rPr lang="ru-RU" sz="8000" dirty="0"/>
              <a:t> Перечислите, какие сопроводительные документы должен предоставить поставщик товаров? Проверьте соблюдение требований к оформлению предложенного товарно-сопроводительного документа.</a:t>
            </a:r>
          </a:p>
          <a:p>
            <a:pPr marL="0" indent="0">
              <a:buNone/>
            </a:pPr>
            <a:r>
              <a:rPr lang="ru-RU" sz="8000" b="1" dirty="0">
                <a:solidFill>
                  <a:srgbClr val="002060"/>
                </a:solidFill>
              </a:rPr>
              <a:t>2.</a:t>
            </a:r>
            <a:r>
              <a:rPr lang="ru-RU" sz="8000" dirty="0"/>
              <a:t> Идентифицируйте ассортиментную принадлежность молока коровьего. </a:t>
            </a:r>
          </a:p>
          <a:p>
            <a:pPr marL="0" indent="0">
              <a:buNone/>
            </a:pPr>
            <a:r>
              <a:rPr lang="ru-RU" sz="8000" b="1" dirty="0">
                <a:solidFill>
                  <a:srgbClr val="002060"/>
                </a:solidFill>
              </a:rPr>
              <a:t>3.</a:t>
            </a:r>
            <a:r>
              <a:rPr lang="ru-RU" sz="8000" dirty="0"/>
              <a:t> Определите количественную характеристику партии товаров и единичного экземпляра.</a:t>
            </a:r>
          </a:p>
          <a:p>
            <a:pPr marL="0" indent="0">
              <a:buNone/>
            </a:pPr>
            <a:r>
              <a:rPr lang="ru-RU" sz="8000" b="1" i="1" dirty="0">
                <a:solidFill>
                  <a:srgbClr val="002060"/>
                </a:solidFill>
              </a:rPr>
              <a:t>Задание 5. </a:t>
            </a:r>
          </a:p>
          <a:p>
            <a:pPr marL="0" indent="0">
              <a:buNone/>
            </a:pPr>
            <a:r>
              <a:rPr lang="ru-RU" sz="8000" dirty="0"/>
              <a:t>Проведите оценку качества молока коровьего жирностью 3.2%</a:t>
            </a:r>
          </a:p>
          <a:p>
            <a:pPr marL="0" indent="0">
              <a:buNone/>
            </a:pPr>
            <a:r>
              <a:rPr lang="ru-RU" sz="8000" b="1" dirty="0">
                <a:solidFill>
                  <a:srgbClr val="002060"/>
                </a:solidFill>
              </a:rPr>
              <a:t>1.</a:t>
            </a:r>
            <a:r>
              <a:rPr lang="ru-RU" sz="8000" dirty="0"/>
              <a:t> Расшифруйте маркировку и определите ее соответствие требованиям  НД. </a:t>
            </a:r>
          </a:p>
          <a:p>
            <a:pPr marL="0" indent="0">
              <a:buNone/>
            </a:pPr>
            <a:r>
              <a:rPr lang="ru-RU" sz="8000" b="1" dirty="0">
                <a:solidFill>
                  <a:srgbClr val="002060"/>
                </a:solidFill>
              </a:rPr>
              <a:t>2. </a:t>
            </a:r>
            <a:r>
              <a:rPr lang="ru-RU" sz="8000" dirty="0"/>
              <a:t>Оцените состояние упаковки, ее безопасность и совместимость с товаром.</a:t>
            </a:r>
          </a:p>
          <a:p>
            <a:pPr marL="0" indent="0">
              <a:buNone/>
            </a:pPr>
            <a:r>
              <a:rPr lang="ru-RU" sz="8000" b="1" dirty="0">
                <a:solidFill>
                  <a:srgbClr val="002060"/>
                </a:solidFill>
              </a:rPr>
              <a:t>3.</a:t>
            </a:r>
            <a:r>
              <a:rPr lang="ru-RU" sz="8000" dirty="0"/>
              <a:t> Определите органолептические показатели качества, используя соответствующий нормативный документ. </a:t>
            </a:r>
          </a:p>
          <a:p>
            <a:pPr marL="0" indent="0">
              <a:buNone/>
            </a:pPr>
            <a:r>
              <a:rPr lang="ru-RU" sz="8000" b="1" dirty="0">
                <a:solidFill>
                  <a:srgbClr val="002060"/>
                </a:solidFill>
              </a:rPr>
              <a:t>4.</a:t>
            </a:r>
            <a:r>
              <a:rPr lang="ru-RU" sz="8000" dirty="0"/>
              <a:t>Диагностируйте дефекты и определите градацию качества. </a:t>
            </a:r>
          </a:p>
          <a:p>
            <a:pPr marL="0" indent="0">
              <a:buNone/>
            </a:pPr>
            <a:r>
              <a:rPr lang="ru-RU" sz="8000" b="1" dirty="0">
                <a:solidFill>
                  <a:srgbClr val="002060"/>
                </a:solidFill>
              </a:rPr>
              <a:t>5.</a:t>
            </a:r>
            <a:r>
              <a:rPr lang="ru-RU" sz="8000" dirty="0"/>
              <a:t> Укажите условия и сроки хранения молочных товаров. </a:t>
            </a:r>
          </a:p>
          <a:p>
            <a:pPr marL="0" indent="0">
              <a:buNone/>
            </a:pPr>
            <a:r>
              <a:rPr lang="ru-RU" sz="8000" b="1" i="1" dirty="0">
                <a:solidFill>
                  <a:srgbClr val="002060"/>
                </a:solidFill>
              </a:rPr>
              <a:t>Задание 6. </a:t>
            </a:r>
          </a:p>
          <a:p>
            <a:pPr marL="0" indent="0">
              <a:buNone/>
            </a:pPr>
            <a:r>
              <a:rPr lang="ru-RU" sz="8000" dirty="0"/>
              <a:t>Проанализируйте систему контроля за качеством молочных товаров в торговом предприятии, где Вы проходили практику. Дайте рекомендации </a:t>
            </a:r>
          </a:p>
          <a:p>
            <a:pPr marL="0" indent="0">
              <a:buNone/>
            </a:pPr>
            <a:r>
              <a:rPr lang="ru-RU" sz="8000" dirty="0"/>
              <a:t>по их оптимизации.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38281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897C598-EA0A-4B47-9A8C-44DF545584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873" y="303647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3100" b="1" dirty="0">
                <a:solidFill>
                  <a:srgbClr val="002060"/>
                </a:solidFill>
              </a:rPr>
              <a:t>Критерии оценки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xmlns="" id="{675C3414-2767-49FA-8A3C-5BFC8943521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12446872"/>
              </p:ext>
            </p:extLst>
          </p:nvPr>
        </p:nvGraphicFramePr>
        <p:xfrm>
          <a:off x="264150" y="620688"/>
          <a:ext cx="8844354" cy="35154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503203">
                  <a:extLst>
                    <a:ext uri="{9D8B030D-6E8A-4147-A177-3AD203B41FA5}">
                      <a16:colId xmlns:a16="http://schemas.microsoft.com/office/drawing/2014/main" xmlns="" val="4184226301"/>
                    </a:ext>
                  </a:extLst>
                </a:gridCol>
                <a:gridCol w="2341151">
                  <a:extLst>
                    <a:ext uri="{9D8B030D-6E8A-4147-A177-3AD203B41FA5}">
                      <a16:colId xmlns:a16="http://schemas.microsoft.com/office/drawing/2014/main" xmlns="" val="4151616453"/>
                    </a:ext>
                  </a:extLst>
                </a:gridCol>
              </a:tblGrid>
              <a:tr h="38361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rgbClr val="C00000"/>
                          </a:solidFill>
                          <a:effectLst/>
                        </a:rPr>
                        <a:t>Модуль. А. «Формирование ассортимента товаров»</a:t>
                      </a:r>
                      <a:endParaRPr lang="ru-RU" sz="22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45171637"/>
                  </a:ext>
                </a:extLst>
              </a:tr>
              <a:tr h="2922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Критерии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chemeClr val="tx1"/>
                          </a:solidFill>
                          <a:effectLst/>
                        </a:rPr>
                        <a:t>Максимальный балл</a:t>
                      </a:r>
                      <a:endParaRPr lang="ru-RU" sz="18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511114085"/>
                  </a:ext>
                </a:extLst>
              </a:tr>
              <a:tr h="354946">
                <a:tc>
                  <a:txBody>
                    <a:bodyPr/>
                    <a:lstStyle/>
                    <a:p>
                      <a:r>
                        <a:rPr lang="ru-RU" i="1" dirty="0">
                          <a:solidFill>
                            <a:srgbClr val="002060"/>
                          </a:solidFill>
                        </a:rPr>
                        <a:t>Задание 1.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060643115"/>
                  </a:ext>
                </a:extLst>
              </a:tr>
              <a:tr h="3549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Формирование и анализ торгового ассортимента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52154545"/>
                  </a:ext>
                </a:extLst>
              </a:tr>
              <a:tr h="3549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Обоснованность подбора ассортимента товаров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293942312"/>
                  </a:ext>
                </a:extLst>
              </a:tr>
              <a:tr h="3549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Задание 2.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847077626"/>
                  </a:ext>
                </a:extLst>
              </a:tr>
              <a:tr h="3549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Полнота классификации товаров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81835881"/>
                  </a:ext>
                </a:extLst>
              </a:tr>
              <a:tr h="7098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Выбор номенклатуры показателей качества в соответствии со стандартом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84062224"/>
                  </a:ext>
                </a:extLst>
              </a:tr>
              <a:tr h="3549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Всего: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</a:rPr>
                        <a:t>25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539894599"/>
                  </a:ext>
                </a:extLst>
              </a:tr>
            </a:tbl>
          </a:graphicData>
        </a:graphic>
      </p:graphicFrame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xmlns="" id="{CCA9FC2D-78AF-4C58-9573-5E42C909A2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6461056"/>
              </p:ext>
            </p:extLst>
          </p:nvPr>
        </p:nvGraphicFramePr>
        <p:xfrm>
          <a:off x="264150" y="4148153"/>
          <a:ext cx="8844354" cy="276100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68090">
                  <a:extLst>
                    <a:ext uri="{9D8B030D-6E8A-4147-A177-3AD203B41FA5}">
                      <a16:colId xmlns:a16="http://schemas.microsoft.com/office/drawing/2014/main" xmlns="" val="641967129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xmlns="" val="1221605679"/>
                    </a:ext>
                  </a:extLst>
                </a:gridCol>
              </a:tblGrid>
              <a:tr h="504056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C00000"/>
                          </a:solidFill>
                          <a:effectLst/>
                        </a:rPr>
                        <a:t>Модуль В. «Расчет товарных потерь»</a:t>
                      </a:r>
                      <a:endParaRPr lang="ru-RU" sz="20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i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Задание 3.</a:t>
                      </a:r>
                      <a:endParaRPr lang="ru-RU" sz="1800" i="1" dirty="0">
                        <a:solidFill>
                          <a:srgbClr val="002060"/>
                        </a:solidFill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74499404"/>
                  </a:ext>
                </a:extLst>
              </a:tr>
              <a:tr h="6233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Определение вида товарных потерь в зависимости от причин возникновения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36422893"/>
                  </a:ext>
                </a:extLst>
              </a:tr>
              <a:tr h="6233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Точность расчета естественной убыли согласно нормативным документам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2593583"/>
                  </a:ext>
                </a:extLst>
              </a:tr>
              <a:tr h="6233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Обоснованность предложений по предупреждению и снижению товарных потерь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082250314"/>
                  </a:ext>
                </a:extLst>
              </a:tr>
              <a:tr h="3116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Всего: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</a:rPr>
                        <a:t>18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8723377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29254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xmlns="" id="{0724CEBF-C232-48FF-BAC0-2B76A0A4BD4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9611155"/>
              </p:ext>
            </p:extLst>
          </p:nvPr>
        </p:nvGraphicFramePr>
        <p:xfrm>
          <a:off x="239150" y="116633"/>
          <a:ext cx="8904849" cy="67693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942763">
                  <a:extLst>
                    <a:ext uri="{9D8B030D-6E8A-4147-A177-3AD203B41FA5}">
                      <a16:colId xmlns:a16="http://schemas.microsoft.com/office/drawing/2014/main" xmlns="" val="225020994"/>
                    </a:ext>
                  </a:extLst>
                </a:gridCol>
                <a:gridCol w="1962086">
                  <a:extLst>
                    <a:ext uri="{9D8B030D-6E8A-4147-A177-3AD203B41FA5}">
                      <a16:colId xmlns:a16="http://schemas.microsoft.com/office/drawing/2014/main" xmlns="" val="3432033799"/>
                    </a:ext>
                  </a:extLst>
                </a:gridCol>
              </a:tblGrid>
              <a:tr h="43716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effectLst/>
                        </a:rPr>
                        <a:t>Модуль С «Контроль качества товаров»</a:t>
                      </a: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95976676"/>
                  </a:ext>
                </a:extLst>
              </a:tr>
              <a:tr h="84644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ru-RU" sz="2000" b="1" i="1" dirty="0">
                          <a:solidFill>
                            <a:srgbClr val="002060"/>
                          </a:solidFill>
                          <a:effectLst/>
                        </a:rPr>
                        <a:t>Задание 4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Установление наличия необходимой информации в товарно-сопроводительных документах при приемке товаров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847349576"/>
                  </a:ext>
                </a:extLst>
              </a:tr>
              <a:tr h="29174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Точность идентификации ассортиментной принадлежности товара 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284056657"/>
                  </a:ext>
                </a:extLst>
              </a:tr>
              <a:tr h="56375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Точность определения количественной характеристики товара и перевод несистемных единиц в Международную. систему (СИ)</a:t>
                      </a:r>
                    </a:p>
                  </a:txBody>
                  <a:tcPr marL="68116" marR="6811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</a:p>
                  </a:txBody>
                  <a:tcPr marL="68116" marR="6811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796694973"/>
                  </a:ext>
                </a:extLst>
              </a:tr>
              <a:tr h="906909">
                <a:tc>
                  <a:txBody>
                    <a:bodyPr/>
                    <a:lstStyle/>
                    <a:p>
                      <a:r>
                        <a:rPr lang="ru-RU" sz="2000" b="1" i="1" dirty="0">
                          <a:solidFill>
                            <a:srgbClr val="002060"/>
                          </a:solidFill>
                        </a:rPr>
                        <a:t>Задание 5. </a:t>
                      </a:r>
                    </a:p>
                    <a:p>
                      <a:r>
                        <a:rPr lang="ru-RU" sz="2000" b="0" dirty="0">
                          <a:solidFill>
                            <a:schemeClr val="tx1"/>
                          </a:solidFill>
                        </a:rPr>
                        <a:t>Расшифровка маркировки и определение ее соответствия требованиям НД</a:t>
                      </a:r>
                    </a:p>
                  </a:txBody>
                  <a:tcPr marL="68116" marR="6811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/>
                    </a:p>
                    <a:p>
                      <a:pPr algn="ctr"/>
                      <a:r>
                        <a:rPr lang="ru-RU" sz="2000" b="0" dirty="0"/>
                        <a:t>7</a:t>
                      </a:r>
                    </a:p>
                  </a:txBody>
                  <a:tcPr marL="68116" marR="6811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752522410"/>
                  </a:ext>
                </a:extLst>
              </a:tr>
              <a:tr h="544146">
                <a:tc>
                  <a:txBody>
                    <a:bodyPr/>
                    <a:lstStyle/>
                    <a:p>
                      <a:pPr algn="just"/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Оценка состояния упаковки, ее безопасности и совместимости с товаром.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</a:p>
                  </a:txBody>
                  <a:tcPr marL="68116" marR="6811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597901885"/>
                  </a:ext>
                </a:extLst>
              </a:tr>
              <a:tr h="6824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Органолептическая оценка качества товара и определение градации качества в соответствии с нормативным документом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31422521"/>
                  </a:ext>
                </a:extLst>
              </a:tr>
              <a:tr h="54414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Определение условий и сроков хранения и транспортирования товаров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</a:p>
                  </a:txBody>
                  <a:tcPr marL="68116" marR="6811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46477836"/>
                  </a:ext>
                </a:extLst>
              </a:tr>
              <a:tr h="35709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Задание 6. </a:t>
                      </a:r>
                    </a:p>
                  </a:txBody>
                  <a:tcPr marL="68116" marR="6811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450378718"/>
                  </a:ext>
                </a:extLst>
              </a:tr>
              <a:tr h="54414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Разработка рекомендаций по оптимизации контроля за качеством товаров в торговом предприятии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</a:t>
                      </a:r>
                    </a:p>
                  </a:txBody>
                  <a:tcPr marL="68116" marR="6811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88766408"/>
                  </a:ext>
                </a:extLst>
              </a:tr>
              <a:tr h="2818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2060"/>
                          </a:solidFill>
                          <a:effectLst/>
                        </a:rPr>
                        <a:t>Итого:</a:t>
                      </a:r>
                      <a:endParaRPr lang="ru-RU" sz="1800" b="1" i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i="0" dirty="0">
                          <a:solidFill>
                            <a:srgbClr val="002060"/>
                          </a:solidFill>
                          <a:effectLst/>
                        </a:rPr>
                        <a:t>52</a:t>
                      </a:r>
                      <a:endParaRPr lang="ru-RU" sz="1800" b="0" i="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11894966"/>
                  </a:ext>
                </a:extLst>
              </a:tr>
              <a:tr h="346840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Дресс-код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611469995"/>
                  </a:ext>
                </a:extLst>
              </a:tr>
              <a:tr h="39466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</a:rPr>
                        <a:t>Всего: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800" b="0" dirty="0">
                          <a:solidFill>
                            <a:srgbClr val="002060"/>
                          </a:solidFill>
                          <a:effectLst/>
                        </a:rPr>
                        <a:t>100</a:t>
                      </a:r>
                      <a:endParaRPr lang="ru-RU" sz="1800" b="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947849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34541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FB44F12-488C-4843-AA98-EF4C60062F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8" y="548680"/>
            <a:ext cx="9140661" cy="61926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500" b="1" dirty="0">
                <a:solidFill>
                  <a:srgbClr val="002060"/>
                </a:solidFill>
              </a:rPr>
              <a:t>Комплект </a:t>
            </a:r>
          </a:p>
          <a:p>
            <a:pPr marL="0" indent="0" algn="ctr">
              <a:buNone/>
            </a:pPr>
            <a:r>
              <a:rPr lang="ru-RU" sz="3000" b="1" dirty="0">
                <a:solidFill>
                  <a:srgbClr val="002060"/>
                </a:solidFill>
              </a:rPr>
              <a:t>контрольно-оценочных средств </a:t>
            </a:r>
          </a:p>
          <a:p>
            <a:pPr marL="0" indent="0" algn="ctr">
              <a:buNone/>
            </a:pPr>
            <a:r>
              <a:rPr lang="ru-RU" sz="2800" dirty="0">
                <a:solidFill>
                  <a:srgbClr val="002060"/>
                </a:solidFill>
              </a:rPr>
              <a:t>по профессиональному модулю</a:t>
            </a:r>
          </a:p>
          <a:p>
            <a:pPr marL="0" indent="0" algn="ctr">
              <a:buNone/>
            </a:pPr>
            <a:r>
              <a:rPr lang="ru-RU" sz="2800" b="1" dirty="0">
                <a:solidFill>
                  <a:srgbClr val="002060"/>
                </a:solidFill>
              </a:rPr>
              <a:t>ПМ 01. Организация и управление торгово-</a:t>
            </a:r>
          </a:p>
          <a:p>
            <a:pPr marL="0" indent="0" algn="ctr">
              <a:buNone/>
            </a:pPr>
            <a:r>
              <a:rPr lang="ru-RU" sz="2800" b="1" dirty="0">
                <a:solidFill>
                  <a:srgbClr val="002060"/>
                </a:solidFill>
              </a:rPr>
              <a:t>сбытовой деятельностью</a:t>
            </a:r>
          </a:p>
          <a:p>
            <a:pPr marL="0" indent="0" algn="ctr">
              <a:buNone/>
            </a:pPr>
            <a:r>
              <a:rPr lang="ru-RU" sz="2600" dirty="0">
                <a:solidFill>
                  <a:srgbClr val="002060"/>
                </a:solidFill>
              </a:rPr>
              <a:t>программы подготовки специалистов </a:t>
            </a:r>
          </a:p>
          <a:p>
            <a:pPr marL="0" indent="0" algn="ctr">
              <a:buNone/>
            </a:pPr>
            <a:r>
              <a:rPr lang="ru-RU" sz="2600" dirty="0">
                <a:solidFill>
                  <a:srgbClr val="002060"/>
                </a:solidFill>
              </a:rPr>
              <a:t>среднего звена (ППССЗ) по специальности</a:t>
            </a:r>
          </a:p>
          <a:p>
            <a:pPr marL="0" indent="0" algn="ctr">
              <a:buNone/>
            </a:pPr>
            <a:r>
              <a:rPr lang="ru-RU" sz="2800" dirty="0">
                <a:solidFill>
                  <a:srgbClr val="002060"/>
                </a:solidFill>
              </a:rPr>
              <a:t>38.02.04 Коммерция (по отраслям)</a:t>
            </a:r>
          </a:p>
          <a:p>
            <a:pPr marL="0" indent="0" algn="ctr">
              <a:buNone/>
            </a:pPr>
            <a:r>
              <a:rPr lang="ru-RU" sz="2600" dirty="0">
                <a:solidFill>
                  <a:srgbClr val="002060"/>
                </a:solidFill>
              </a:rPr>
              <a:t>Базовый уровень подготовки</a:t>
            </a:r>
          </a:p>
          <a:p>
            <a:pPr marL="0" indent="0" algn="ctr">
              <a:buNone/>
            </a:pPr>
            <a:endParaRPr lang="ru-RU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ru-RU" sz="2600" dirty="0">
                <a:solidFill>
                  <a:srgbClr val="002060"/>
                </a:solidFill>
              </a:rPr>
              <a:t>2018 год</a:t>
            </a:r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3664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E6EB422-DEFB-4A95-A082-5B4262CD83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332656"/>
            <a:ext cx="8507288" cy="619268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600" b="1" i="1" dirty="0">
                <a:solidFill>
                  <a:srgbClr val="002060"/>
                </a:solidFill>
              </a:rPr>
              <a:t>Решите ситуационную задачу:</a:t>
            </a:r>
          </a:p>
          <a:p>
            <a:pPr marL="0" indent="0">
              <a:buNone/>
            </a:pPr>
            <a:r>
              <a:rPr lang="ru-RU" sz="2600" dirty="0"/>
              <a:t>В городе открывается магазин по продаже детских товаров торговой площадью 650 кв. м. </a:t>
            </a:r>
          </a:p>
          <a:p>
            <a:pPr marL="0" indent="0" eaLnBrk="0" fontAlgn="base" hangingPunct="0">
              <a:buNone/>
            </a:pPr>
            <a:r>
              <a:rPr lang="ru-RU" sz="2600" dirty="0"/>
              <a:t>Вам необходимо:</a:t>
            </a:r>
            <a:r>
              <a:rPr lang="ru-RU" sz="2600" b="1" dirty="0"/>
              <a:t> </a:t>
            </a:r>
            <a:endParaRPr lang="ru-RU" sz="2600" dirty="0"/>
          </a:p>
          <a:p>
            <a:pPr marL="0" indent="0" algn="ctr" eaLnBrk="0" fontAlgn="base" hangingPunct="0">
              <a:buNone/>
            </a:pPr>
            <a:r>
              <a:rPr lang="ru-RU" sz="2600" b="1" dirty="0">
                <a:solidFill>
                  <a:srgbClr val="C00000"/>
                </a:solidFill>
              </a:rPr>
              <a:t>Модуль А. «Организация розничной торговли» </a:t>
            </a:r>
            <a:endParaRPr lang="ru-RU" sz="2600" dirty="0">
              <a:solidFill>
                <a:srgbClr val="C00000"/>
              </a:solidFill>
            </a:endParaRPr>
          </a:p>
          <a:p>
            <a:pPr marL="0" indent="0" eaLnBrk="0" fontAlgn="base" hangingPunct="0">
              <a:buNone/>
            </a:pPr>
            <a:r>
              <a:rPr lang="ru-RU" sz="2600" i="1" dirty="0">
                <a:solidFill>
                  <a:srgbClr val="002060"/>
                </a:solidFill>
              </a:rPr>
              <a:t>Задание:</a:t>
            </a:r>
          </a:p>
          <a:p>
            <a:pPr marL="0" indent="0" eaLnBrk="0" fontAlgn="base" hangingPunct="0">
              <a:buNone/>
            </a:pPr>
            <a:r>
              <a:rPr lang="ru-RU" sz="2600" dirty="0"/>
              <a:t>1. Идентифицируйте специализацию, вид, тип магазина </a:t>
            </a:r>
          </a:p>
          <a:p>
            <a:pPr marL="0" indent="0" eaLnBrk="0" fontAlgn="base" hangingPunct="0">
              <a:buNone/>
            </a:pPr>
            <a:r>
              <a:rPr lang="ru-RU" sz="2600" dirty="0"/>
              <a:t>2. Составьте перечень основных и дополнительных услуг розничной  торговли </a:t>
            </a:r>
          </a:p>
          <a:p>
            <a:pPr marL="0" indent="0" eaLnBrk="0" fontAlgn="base" hangingPunct="0">
              <a:buNone/>
            </a:pPr>
            <a:r>
              <a:rPr lang="ru-RU" sz="2600" dirty="0"/>
              <a:t> 3. Выберите  поставщика и организуйте завоз товаров на предприятие  </a:t>
            </a:r>
          </a:p>
          <a:p>
            <a:pPr marL="0" indent="0" eaLnBrk="0" fontAlgn="base" hangingPunct="0">
              <a:buNone/>
            </a:pPr>
            <a:r>
              <a:rPr lang="ru-RU" sz="2600" dirty="0"/>
              <a:t>3.1. Выберите потенциальных поставщиков товаров для детей для заключения договора методом прямой балльной оценки </a:t>
            </a:r>
          </a:p>
          <a:p>
            <a:pPr marL="0" indent="0" eaLnBrk="0" fontAlgn="base" hangingPunct="0">
              <a:buNone/>
            </a:pPr>
            <a:r>
              <a:rPr lang="ru-RU" sz="2600" dirty="0"/>
              <a:t>3.2 Оформите договор поставки </a:t>
            </a:r>
          </a:p>
          <a:p>
            <a:pPr marL="0" indent="0" eaLnBrk="0" fontAlgn="base" hangingPunct="0">
              <a:buNone/>
            </a:pPr>
            <a:r>
              <a:rPr lang="ru-RU" sz="2600" dirty="0"/>
              <a:t>3.3. Оформите спецификацию к договору поставки</a:t>
            </a:r>
            <a:r>
              <a:rPr lang="ru-RU" sz="2600" b="1" dirty="0"/>
              <a:t> </a:t>
            </a:r>
            <a:endParaRPr lang="ru-RU" sz="26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1577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FF16A0F-642F-4E1A-BA72-0FDC4C773E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16632"/>
            <a:ext cx="8892480" cy="6741368"/>
          </a:xfrm>
        </p:spPr>
        <p:txBody>
          <a:bodyPr>
            <a:normAutofit fontScale="25000" lnSpcReduction="20000"/>
          </a:bodyPr>
          <a:lstStyle/>
          <a:p>
            <a:pPr marL="0" indent="0" algn="ctr" eaLnBrk="0" fontAlgn="base" hangingPunct="0">
              <a:buNone/>
            </a:pPr>
            <a:r>
              <a:rPr lang="ru-RU" sz="9600" b="1" dirty="0">
                <a:solidFill>
                  <a:srgbClr val="C00000"/>
                </a:solidFill>
              </a:rPr>
              <a:t>Модуль </a:t>
            </a:r>
            <a:r>
              <a:rPr lang="en-US" sz="9600" b="1" dirty="0">
                <a:solidFill>
                  <a:srgbClr val="C00000"/>
                </a:solidFill>
              </a:rPr>
              <a:t>B </a:t>
            </a:r>
            <a:r>
              <a:rPr lang="ru-RU" sz="9600" b="1" dirty="0">
                <a:solidFill>
                  <a:srgbClr val="C00000"/>
                </a:solidFill>
              </a:rPr>
              <a:t>«Приемка товаров» </a:t>
            </a:r>
            <a:endParaRPr lang="ru-RU" sz="8000" b="1" dirty="0">
              <a:solidFill>
                <a:srgbClr val="C00000"/>
              </a:solidFill>
            </a:endParaRPr>
          </a:p>
          <a:p>
            <a:pPr marL="0" indent="0" eaLnBrk="0" fontAlgn="base" hangingPunct="0">
              <a:buNone/>
            </a:pPr>
            <a:r>
              <a:rPr lang="ru-RU" sz="8000" b="1" i="1" dirty="0">
                <a:solidFill>
                  <a:srgbClr val="002060"/>
                </a:solidFill>
              </a:rPr>
              <a:t>Задание:</a:t>
            </a:r>
            <a:endParaRPr lang="ru-RU" sz="7200" i="1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8000" dirty="0"/>
              <a:t>Написать письмо-претензию поставщику товара (текст набрать на компьютере).</a:t>
            </a:r>
            <a:endParaRPr lang="ru-RU" sz="7200" dirty="0"/>
          </a:p>
          <a:p>
            <a:pPr marL="0" indent="0" eaLnBrk="0" fontAlgn="base" hangingPunct="0">
              <a:buNone/>
            </a:pPr>
            <a:r>
              <a:rPr lang="ru-RU" sz="8000" i="1" dirty="0"/>
              <a:t>Исходные данные к заданию</a:t>
            </a:r>
            <a:endParaRPr lang="ru-RU" sz="7200" i="1" dirty="0"/>
          </a:p>
          <a:p>
            <a:pPr marL="0" indent="0">
              <a:buNone/>
            </a:pPr>
            <a:r>
              <a:rPr lang="ru-RU" sz="8000" dirty="0"/>
              <a:t>В торговую организацию ООО «Олимп» поступила партия замочных изделий </a:t>
            </a:r>
          </a:p>
          <a:p>
            <a:pPr marL="0" indent="0">
              <a:buNone/>
            </a:pPr>
            <a:r>
              <a:rPr lang="ru-RU" sz="8000" dirty="0"/>
              <a:t>согласно накладной № 645 от 05.10.2018</a:t>
            </a:r>
            <a:r>
              <a:rPr lang="ru-RU" sz="4000" dirty="0"/>
              <a:t> </a:t>
            </a:r>
            <a:r>
              <a:rPr lang="ru-RU" sz="8000" dirty="0"/>
              <a:t>(Приложение 1)</a:t>
            </a:r>
            <a:r>
              <a:rPr lang="ru-RU" sz="7200" dirty="0"/>
              <a:t> </a:t>
            </a:r>
            <a:r>
              <a:rPr lang="ru-RU" sz="8000" dirty="0"/>
              <a:t>от  ОАО «Карс» </a:t>
            </a:r>
          </a:p>
          <a:p>
            <a:pPr marL="0" indent="0">
              <a:buNone/>
            </a:pPr>
            <a:r>
              <a:rPr lang="ru-RU" sz="8000" dirty="0"/>
              <a:t>по договору поставки № 121/2 от 15 января 2018 г. (Приложение 2)</a:t>
            </a:r>
            <a:endParaRPr lang="ru-RU" sz="7200" dirty="0"/>
          </a:p>
          <a:p>
            <a:pPr marL="0" indent="0">
              <a:buNone/>
            </a:pPr>
            <a:r>
              <a:rPr lang="ru-RU" sz="8000" dirty="0"/>
              <a:t>При приемке товарной партии была обнаружена недостача товаров</a:t>
            </a:r>
          </a:p>
          <a:p>
            <a:pPr marL="0" indent="0">
              <a:buNone/>
            </a:pPr>
            <a:r>
              <a:rPr lang="ru-RU" sz="8000" dirty="0"/>
              <a:t> по количеству:</a:t>
            </a:r>
            <a:endParaRPr lang="ru-RU" sz="7200" dirty="0"/>
          </a:p>
          <a:p>
            <a:pPr marL="0" lvl="0" indent="0">
              <a:buNone/>
            </a:pPr>
            <a:r>
              <a:rPr lang="ru-RU" sz="8000" dirty="0"/>
              <a:t>Замок врезной С1 – В 114 – 20 штук. </a:t>
            </a:r>
          </a:p>
          <a:p>
            <a:pPr marL="0" lvl="0" indent="0">
              <a:buNone/>
            </a:pPr>
            <a:r>
              <a:rPr lang="ru-RU" sz="8000" dirty="0"/>
              <a:t>Замок дверной </a:t>
            </a:r>
            <a:r>
              <a:rPr lang="en-US" sz="8000" dirty="0"/>
              <a:t>Samsung SHS</a:t>
            </a:r>
            <a:r>
              <a:rPr lang="ru-RU" sz="8000" dirty="0"/>
              <a:t> – </a:t>
            </a:r>
            <a:r>
              <a:rPr lang="en-US" sz="8000" dirty="0"/>
              <a:t>D</a:t>
            </a:r>
            <a:r>
              <a:rPr lang="ru-RU" sz="8000" dirty="0"/>
              <a:t>607 </a:t>
            </a:r>
            <a:r>
              <a:rPr lang="en-US" sz="8000" dirty="0"/>
              <a:t>XAK</a:t>
            </a:r>
            <a:r>
              <a:rPr lang="ru-RU" sz="8000" dirty="0"/>
              <a:t> – 5 штук.</a:t>
            </a:r>
          </a:p>
          <a:p>
            <a:pPr marL="0" indent="0" algn="ctr" eaLnBrk="0" fontAlgn="base" hangingPunct="0">
              <a:buNone/>
            </a:pPr>
            <a:r>
              <a:rPr lang="ru-RU" sz="9600" b="1" dirty="0">
                <a:solidFill>
                  <a:srgbClr val="C00000"/>
                </a:solidFill>
              </a:rPr>
              <a:t>Модуль С «Расчёт товарных запасов»</a:t>
            </a:r>
            <a:endParaRPr lang="ru-RU" sz="7200" dirty="0">
              <a:solidFill>
                <a:srgbClr val="C00000"/>
              </a:solidFill>
            </a:endParaRPr>
          </a:p>
          <a:p>
            <a:pPr marL="0" indent="0" eaLnBrk="0" fontAlgn="base" hangingPunct="0">
              <a:buNone/>
            </a:pPr>
            <a:r>
              <a:rPr lang="ru-RU" sz="8000" b="1" i="1" dirty="0">
                <a:solidFill>
                  <a:srgbClr val="002060"/>
                </a:solidFill>
              </a:rPr>
              <a:t>Задание:</a:t>
            </a:r>
            <a:endParaRPr lang="ru-RU" sz="7200" b="1" i="1" dirty="0">
              <a:solidFill>
                <a:srgbClr val="002060"/>
              </a:solidFill>
            </a:endParaRPr>
          </a:p>
          <a:p>
            <a:pPr marL="0" lvl="0" indent="0" eaLnBrk="0" fontAlgn="base" hangingPunct="0">
              <a:buNone/>
            </a:pPr>
            <a:r>
              <a:rPr lang="ru-RU" sz="8000" dirty="0"/>
              <a:t>Определите  количественный уровень товарных запасов в днях и </a:t>
            </a:r>
          </a:p>
          <a:p>
            <a:pPr marL="0" lvl="0" indent="0" eaLnBrk="0" fontAlgn="base" hangingPunct="0">
              <a:buNone/>
            </a:pPr>
            <a:r>
              <a:rPr lang="ru-RU" sz="8000" dirty="0"/>
              <a:t>стоимостном выражении (нормы запаса) на складе.</a:t>
            </a:r>
            <a:endParaRPr lang="ru-RU" sz="4400" dirty="0"/>
          </a:p>
          <a:p>
            <a:pPr marL="0" indent="0" eaLnBrk="0" fontAlgn="base" hangingPunct="0">
              <a:buNone/>
            </a:pPr>
            <a:r>
              <a:rPr lang="ru-RU" sz="8000" i="1" dirty="0"/>
              <a:t>Исходные данные к заданию</a:t>
            </a:r>
            <a:endParaRPr lang="ru-RU" sz="4400" i="1" dirty="0"/>
          </a:p>
          <a:p>
            <a:pPr lvl="1" eaLnBrk="0" fontAlgn="base" hangingPunct="0"/>
            <a:r>
              <a:rPr lang="ru-RU" sz="7200" dirty="0"/>
              <a:t>Намеченный период: предстоящее полугодие</a:t>
            </a:r>
            <a:endParaRPr lang="ru-RU" sz="4400" dirty="0"/>
          </a:p>
          <a:p>
            <a:pPr lvl="1" eaLnBrk="0" fontAlgn="base" hangingPunct="0"/>
            <a:r>
              <a:rPr lang="ru-RU" sz="7200" dirty="0" err="1"/>
              <a:t>Товарооборачиваемость</a:t>
            </a:r>
            <a:r>
              <a:rPr lang="ru-RU" sz="7200" dirty="0"/>
              <a:t> в числе оборотов – 8</a:t>
            </a:r>
            <a:endParaRPr lang="ru-RU" sz="4400" dirty="0"/>
          </a:p>
          <a:p>
            <a:pPr lvl="1" eaLnBrk="0" fontAlgn="base" hangingPunct="0"/>
            <a:r>
              <a:rPr lang="ru-RU" sz="7200" dirty="0"/>
              <a:t> Среднедневной товарооборот – 1800 000</a:t>
            </a:r>
            <a:endParaRPr lang="ru-RU" sz="4400" dirty="0"/>
          </a:p>
          <a:p>
            <a:pPr marL="0" lvl="0" indent="0" eaLnBrk="0" fontAlgn="base" hangingPunct="0">
              <a:buNone/>
            </a:pPr>
            <a:r>
              <a:rPr lang="ru-RU" sz="8000" dirty="0"/>
              <a:t>Установите порядок размещения товарных запасов на соответствующем </a:t>
            </a:r>
          </a:p>
          <a:p>
            <a:pPr marL="0" lvl="0" indent="0" eaLnBrk="0" fontAlgn="base" hangingPunct="0">
              <a:buNone/>
            </a:pPr>
            <a:r>
              <a:rPr lang="ru-RU" sz="8000" dirty="0"/>
              <a:t>оборудовании в соответствии с принципами складирования</a:t>
            </a:r>
            <a:endParaRPr lang="ru-RU" sz="4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41103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3964FFA-0D19-4BB4-AADB-C063F4C099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88640"/>
            <a:ext cx="8784976" cy="6480720"/>
          </a:xfrm>
        </p:spPr>
        <p:txBody>
          <a:bodyPr>
            <a:normAutofit fontScale="55000" lnSpcReduction="20000"/>
          </a:bodyPr>
          <a:lstStyle/>
          <a:p>
            <a:pPr marL="0" indent="0" algn="ctr" eaLnBrk="0" fontAlgn="base" hangingPunct="0">
              <a:buNone/>
            </a:pPr>
            <a:r>
              <a:rPr lang="ru-RU" sz="3800" b="1" dirty="0">
                <a:solidFill>
                  <a:srgbClr val="C00000"/>
                </a:solidFill>
              </a:rPr>
              <a:t>Модуль </a:t>
            </a:r>
            <a:r>
              <a:rPr lang="en-US" sz="3800" b="1" dirty="0">
                <a:solidFill>
                  <a:srgbClr val="C00000"/>
                </a:solidFill>
              </a:rPr>
              <a:t>D </a:t>
            </a:r>
            <a:r>
              <a:rPr lang="ru-RU" sz="3800" b="1" dirty="0">
                <a:solidFill>
                  <a:srgbClr val="C00000"/>
                </a:solidFill>
              </a:rPr>
              <a:t>«Эксплуатация торгово-технологического оборудования» </a:t>
            </a:r>
            <a:endParaRPr lang="ru-RU" sz="3800" dirty="0">
              <a:solidFill>
                <a:srgbClr val="C00000"/>
              </a:solidFill>
            </a:endParaRPr>
          </a:p>
          <a:p>
            <a:pPr marL="0" indent="0" eaLnBrk="0" fontAlgn="base" hangingPunct="0">
              <a:buNone/>
            </a:pPr>
            <a:r>
              <a:rPr lang="ru-RU" sz="3600" b="1" i="1" dirty="0">
                <a:solidFill>
                  <a:srgbClr val="002060"/>
                </a:solidFill>
              </a:rPr>
              <a:t>Задание:</a:t>
            </a:r>
            <a:endParaRPr lang="ru-RU" sz="2500" b="1" i="1" dirty="0">
              <a:solidFill>
                <a:srgbClr val="002060"/>
              </a:solidFill>
            </a:endParaRPr>
          </a:p>
          <a:p>
            <a:pPr marL="0" lvl="0" indent="0" eaLnBrk="0" fontAlgn="base" hangingPunct="0">
              <a:buNone/>
            </a:pPr>
            <a:r>
              <a:rPr lang="ru-RU" sz="3800" dirty="0"/>
              <a:t>Подберите для организации торгово-технологического процесса магазина торговую мебель</a:t>
            </a:r>
            <a:endParaRPr lang="ru-RU" sz="2600" dirty="0"/>
          </a:p>
          <a:p>
            <a:pPr marL="0" lvl="0" indent="0" eaLnBrk="0" fontAlgn="base" hangingPunct="0">
              <a:buNone/>
            </a:pPr>
            <a:r>
              <a:rPr lang="ru-RU" sz="3800" dirty="0"/>
              <a:t>Рассчитайте  общую площадь торгового зала, установочную площадь оборудования, выставочную площадь,  коэффициент установочной  площади</a:t>
            </a:r>
            <a:endParaRPr lang="ru-RU" sz="3800" i="1" dirty="0"/>
          </a:p>
          <a:p>
            <a:pPr marL="0" indent="0" algn="ctr" eaLnBrk="0" fontAlgn="base" hangingPunct="0">
              <a:buNone/>
            </a:pPr>
            <a:r>
              <a:rPr lang="ru-RU" sz="3800" b="1" i="1" dirty="0">
                <a:solidFill>
                  <a:srgbClr val="002060"/>
                </a:solidFill>
              </a:rPr>
              <a:t>Исходные данные для задания:</a:t>
            </a:r>
            <a:endParaRPr lang="ru-RU" sz="2600" b="1" i="1" dirty="0">
              <a:solidFill>
                <a:srgbClr val="002060"/>
              </a:solidFill>
            </a:endParaRPr>
          </a:p>
          <a:p>
            <a:pPr marL="0" lvl="0" indent="0">
              <a:buNone/>
            </a:pPr>
            <a:r>
              <a:rPr lang="ru-RU" sz="3800" dirty="0"/>
              <a:t>Торговый зал представлен в виде прямоугольника со сторонами – длина 32, 5 м,  ширина  20 м.</a:t>
            </a:r>
            <a:endParaRPr lang="ru-RU" sz="2600" dirty="0"/>
          </a:p>
          <a:p>
            <a:pPr marL="0" lvl="0" indent="0">
              <a:buNone/>
            </a:pPr>
            <a:r>
              <a:rPr lang="ru-RU" sz="3800" dirty="0"/>
              <a:t>В торговом зале имеются следующие виды оборудования:</a:t>
            </a:r>
            <a:endParaRPr lang="ru-RU" sz="2600" dirty="0"/>
          </a:p>
          <a:p>
            <a:pPr lvl="0"/>
            <a:r>
              <a:rPr lang="ru-RU" sz="3800" dirty="0" err="1"/>
              <a:t>пристенные</a:t>
            </a:r>
            <a:r>
              <a:rPr lang="ru-RU" sz="3800" dirty="0"/>
              <a:t> горки  - 7 шт. размеры: длина 2м , ширина – 2м. по 3 полки на каждой</a:t>
            </a:r>
            <a:endParaRPr lang="ru-RU" sz="2600" dirty="0"/>
          </a:p>
          <a:p>
            <a:pPr lvl="0"/>
            <a:r>
              <a:rPr lang="ru-RU" sz="3800" dirty="0"/>
              <a:t>островные горки  - 9 шт. размеры: длина 2м , ширина – 2м. по 3 полки на каждой</a:t>
            </a:r>
            <a:endParaRPr lang="ru-RU" sz="2600" dirty="0"/>
          </a:p>
          <a:p>
            <a:pPr lvl="0"/>
            <a:r>
              <a:rPr lang="ru-RU" sz="3800" dirty="0"/>
              <a:t>витрины –9  шт. размеры: длина 4м , ширина – 2м. по 3 полки на каждой</a:t>
            </a:r>
            <a:endParaRPr lang="ru-RU" sz="2600" dirty="0"/>
          </a:p>
          <a:p>
            <a:pPr marL="0" lvl="0" indent="0">
              <a:buNone/>
            </a:pPr>
            <a:r>
              <a:rPr lang="ru-RU" sz="3800" dirty="0"/>
              <a:t>Отработайте на </a:t>
            </a:r>
            <a:r>
              <a:rPr lang="en-US" sz="3800" dirty="0"/>
              <a:t>POS</a:t>
            </a:r>
            <a:r>
              <a:rPr lang="ru-RU" sz="3800" dirty="0"/>
              <a:t>-терминале «ШТРИХ-МАСТЕР»:</a:t>
            </a:r>
            <a:endParaRPr lang="ru-RU" sz="2600" dirty="0"/>
          </a:p>
          <a:p>
            <a:pPr lvl="1"/>
            <a:r>
              <a:rPr lang="ru-RU" sz="3800" dirty="0"/>
              <a:t>Сложная покупка со сдачей</a:t>
            </a:r>
            <a:endParaRPr lang="ru-RU" sz="2600" dirty="0"/>
          </a:p>
          <a:p>
            <a:pPr lvl="1"/>
            <a:r>
              <a:rPr lang="ru-RU" sz="3800" dirty="0"/>
              <a:t>Покупка со скидкой на всю покупку</a:t>
            </a:r>
            <a:endParaRPr lang="ru-RU" sz="2600" dirty="0"/>
          </a:p>
          <a:p>
            <a:pPr lvl="1"/>
            <a:r>
              <a:rPr lang="ru-RU" sz="3800" dirty="0"/>
              <a:t>Закрытие смены (</a:t>
            </a:r>
            <a:r>
              <a:rPr lang="en-US" sz="3800" dirty="0"/>
              <a:t>Z-</a:t>
            </a:r>
            <a:r>
              <a:rPr lang="ru-RU" sz="3800" dirty="0"/>
              <a:t>отчет)</a:t>
            </a:r>
            <a:endParaRPr lang="ru-RU" sz="26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37612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FB44F12-488C-4843-AA98-EF4C60062F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76064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900" b="1" dirty="0">
                <a:solidFill>
                  <a:srgbClr val="002060"/>
                </a:solidFill>
              </a:rPr>
              <a:t>Комплект </a:t>
            </a:r>
          </a:p>
          <a:p>
            <a:pPr marL="0" indent="0" algn="ctr">
              <a:buNone/>
            </a:pPr>
            <a:r>
              <a:rPr lang="ru-RU" sz="3500" b="1" dirty="0">
                <a:solidFill>
                  <a:srgbClr val="002060"/>
                </a:solidFill>
              </a:rPr>
              <a:t>контрольно-оценочных средств </a:t>
            </a:r>
            <a:endParaRPr lang="ru-RU" b="1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ru-RU" sz="2800" dirty="0">
                <a:solidFill>
                  <a:srgbClr val="002060"/>
                </a:solidFill>
              </a:rPr>
              <a:t>по профессиональному модулю</a:t>
            </a:r>
          </a:p>
          <a:p>
            <a:pPr marL="0" indent="0" algn="ctr">
              <a:buNone/>
            </a:pPr>
            <a:r>
              <a:rPr lang="ru-RU" sz="2800" b="1" dirty="0">
                <a:solidFill>
                  <a:srgbClr val="002060"/>
                </a:solidFill>
              </a:rPr>
              <a:t>ПМ 04. Выполнение работ по одной или нескольким профессиям рабочих, должностям служащих</a:t>
            </a:r>
          </a:p>
          <a:p>
            <a:pPr marL="0" indent="0" algn="ctr">
              <a:buNone/>
            </a:pPr>
            <a:r>
              <a:rPr lang="ru-RU" sz="2800" dirty="0">
                <a:solidFill>
                  <a:srgbClr val="002060"/>
                </a:solidFill>
              </a:rPr>
              <a:t>программы подготовки специалистов </a:t>
            </a:r>
          </a:p>
          <a:p>
            <a:pPr marL="0" indent="0" algn="ctr">
              <a:buNone/>
            </a:pPr>
            <a:r>
              <a:rPr lang="ru-RU" sz="2800" dirty="0">
                <a:solidFill>
                  <a:srgbClr val="002060"/>
                </a:solidFill>
              </a:rPr>
              <a:t>среднего звена (ППССЗ) по специальности</a:t>
            </a:r>
          </a:p>
          <a:p>
            <a:pPr marL="0" indent="0" algn="ctr">
              <a:buNone/>
            </a:pPr>
            <a:r>
              <a:rPr lang="ru-RU" sz="2800" dirty="0">
                <a:solidFill>
                  <a:srgbClr val="002060"/>
                </a:solidFill>
              </a:rPr>
              <a:t>38.02.04 Коммерция (по отраслям)</a:t>
            </a:r>
          </a:p>
          <a:p>
            <a:pPr marL="0" indent="0" algn="ctr">
              <a:buNone/>
            </a:pPr>
            <a:r>
              <a:rPr lang="ru-RU" sz="2600" dirty="0">
                <a:solidFill>
                  <a:srgbClr val="002060"/>
                </a:solidFill>
              </a:rPr>
              <a:t>Базовый уровень подготовки</a:t>
            </a:r>
          </a:p>
          <a:p>
            <a:pPr marL="0" indent="0" algn="ctr">
              <a:buNone/>
            </a:pPr>
            <a:endParaRPr lang="ru-RU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ru-RU" sz="2600" dirty="0">
                <a:solidFill>
                  <a:srgbClr val="002060"/>
                </a:solidFill>
              </a:rPr>
              <a:t>2018 год</a:t>
            </a:r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78990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40518490"/>
              </p:ext>
            </p:extLst>
          </p:nvPr>
        </p:nvGraphicFramePr>
        <p:xfrm>
          <a:off x="179512" y="396818"/>
          <a:ext cx="8784976" cy="28803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7415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594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8803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Рассмотрено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на ПЦК товароведения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и коммерции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Протокол №___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от «__»________2018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Председатель ПЦК ________/М.Г. Ильина/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Комплексное практическое задание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 для экзаменующегося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ПМ 04 «Выполнение работ по одной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или нескольким  профессиям рабочих,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 должностям служащих»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 (продавец продовольственных товаров, продавец непродовольственных товаров) Специальность 38.02.04 Коммерция (по отраслям)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Вариант № 1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 УТВЕРЖДЕН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Зам. директора по УР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______________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Л.В. </a:t>
                      </a:r>
                      <a:r>
                        <a:rPr lang="ru-RU" sz="1800" b="0" dirty="0" err="1">
                          <a:solidFill>
                            <a:schemeClr val="tx1"/>
                          </a:solidFill>
                          <a:effectLst/>
                        </a:rPr>
                        <a:t>Шапурина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79512" y="3321861"/>
            <a:ext cx="8964488" cy="31700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Инструкция: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1. Внимательно прочитайте задание.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2. Вы можете воспользоваться нормативно-техническими документами, размещенными на специальном столе.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3. Вы можете пользоваться: торговым оборудованием и инвентарем, образцами товаров, упаковочным материалом, бланками документов.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4. При выполнении торговых операций соблюдайте алгоритмы действий.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5. Максимальное время выполнения задания – 60 мин.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latin typeface="+mj-lt"/>
                <a:cs typeface="Arial" pitchFamily="34" charset="0"/>
              </a:rPr>
              <a:t>6.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Время на представление и защиту выполненного задания – до 7 минут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52753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B9923D1-F12C-415B-AFA8-07429F654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034892" cy="1143000"/>
          </a:xfrm>
        </p:spPr>
        <p:txBody>
          <a:bodyPr>
            <a:normAutofit/>
          </a:bodyPr>
          <a:lstStyle/>
          <a:p>
            <a:r>
              <a:rPr lang="ru-RU" sz="2800" b="1" dirty="0"/>
              <a:t>Комплексное практическое задание</a:t>
            </a:r>
            <a:endParaRPr lang="ru-RU" sz="36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0314" y="873942"/>
            <a:ext cx="8854578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Организация продажи товаров в отделе 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</a:rPr>
              <a:t>«Зерномучные товары»</a:t>
            </a:r>
            <a:endParaRPr lang="ru-RU" sz="2400" dirty="0">
              <a:solidFill>
                <a:srgbClr val="002060"/>
              </a:solidFill>
            </a:endParaRPr>
          </a:p>
          <a:p>
            <a:pPr algn="ctr"/>
            <a:r>
              <a:rPr lang="ru-RU" sz="2200" b="1" dirty="0">
                <a:solidFill>
                  <a:srgbClr val="C00000"/>
                </a:solidFill>
              </a:rPr>
              <a:t>Модуль А. «Организация рабочего места продавца»</a:t>
            </a:r>
            <a:r>
              <a:rPr lang="ru-RU" sz="2200" b="1" dirty="0">
                <a:solidFill>
                  <a:srgbClr val="002060"/>
                </a:solidFill>
              </a:rPr>
              <a:t> </a:t>
            </a:r>
            <a:r>
              <a:rPr lang="ru-RU" sz="2200" dirty="0"/>
              <a:t>(ПК 4.7; ОК 1)</a:t>
            </a:r>
          </a:p>
          <a:p>
            <a:r>
              <a:rPr lang="ru-RU" sz="2200" b="1" i="1" dirty="0">
                <a:solidFill>
                  <a:srgbClr val="002060"/>
                </a:solidFill>
              </a:rPr>
              <a:t>Задание 1.</a:t>
            </a:r>
          </a:p>
          <a:p>
            <a:r>
              <a:rPr lang="ru-RU" sz="2400" dirty="0"/>
              <a:t>Выполните действия продавца в начале рабочего дня.  </a:t>
            </a:r>
          </a:p>
          <a:p>
            <a:r>
              <a:rPr lang="ru-RU" sz="2400" dirty="0"/>
              <a:t>Обоснуйте выбор торгового оборудования и подбор  инвентаря.</a:t>
            </a:r>
          </a:p>
          <a:p>
            <a:r>
              <a:rPr lang="ru-RU" sz="2400" dirty="0"/>
              <a:t>Проанализируйте соблюдение требований охраны труда и техники безопасности  в отделе.</a:t>
            </a:r>
          </a:p>
          <a:p>
            <a:pPr algn="ctr"/>
            <a:r>
              <a:rPr lang="ru-RU" sz="2200" b="1" dirty="0">
                <a:solidFill>
                  <a:srgbClr val="C00000"/>
                </a:solidFill>
              </a:rPr>
              <a:t>Модуль В. Приемка товаров» </a:t>
            </a:r>
            <a:r>
              <a:rPr lang="ru-RU" sz="2400" dirty="0"/>
              <a:t>(ПК 4.1, 4.4; ОК 3; ОК4)</a:t>
            </a:r>
          </a:p>
          <a:p>
            <a:r>
              <a:rPr lang="ru-RU" sz="2200" b="1" i="1" dirty="0">
                <a:solidFill>
                  <a:srgbClr val="002060"/>
                </a:solidFill>
              </a:rPr>
              <a:t>Задание 2.</a:t>
            </a:r>
          </a:p>
          <a:p>
            <a:r>
              <a:rPr lang="ru-RU" sz="2400" dirty="0"/>
              <a:t>Произведите приемку товаров в отдел со склада магазина по количеству и качеству в соответствии с сопроводительными документами.</a:t>
            </a:r>
          </a:p>
          <a:p>
            <a:r>
              <a:rPr lang="ru-RU" sz="2400" dirty="0"/>
              <a:t>Проведите оценку качества товара на соответствие требованиям стандарта. Сделайте заключение о качестве.</a:t>
            </a:r>
          </a:p>
        </p:txBody>
      </p:sp>
    </p:spTree>
    <p:extLst>
      <p:ext uri="{BB962C8B-B14F-4D97-AF65-F5344CB8AC3E}">
        <p14:creationId xmlns:p14="http://schemas.microsoft.com/office/powerpoint/2010/main" val="9878108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Задачи современного этапа подготовки специалистов:</a:t>
            </a:r>
            <a:br>
              <a:rPr lang="ru-RU" sz="3600" b="1" dirty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0060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2400" dirty="0"/>
          </a:p>
          <a:p>
            <a:pPr>
              <a:buFont typeface="Wingdings" pitchFamily="2" charset="2"/>
              <a:buChar char="Ø"/>
            </a:pPr>
            <a:r>
              <a:rPr lang="ru-RU" sz="2800" dirty="0"/>
              <a:t>Подготовка квалифицированных специалистов, соответствующих мировым стандартам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/>
              <a:t>Формирование компетентного специалиста, нацеленного на профессиональную карьеру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/>
              <a:t>Повышение престижа выбранной специальности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/>
              <a:t>Использование инновационных форм контроля: от экзамена квалификационного к демонстрационному экзамену по специальности</a:t>
            </a:r>
          </a:p>
          <a:p>
            <a:pPr>
              <a:buFont typeface="Wingdings" pitchFamily="2" charset="2"/>
              <a:buChar char="Ø"/>
            </a:pPr>
            <a:endParaRPr lang="ru-RU" sz="2400" dirty="0"/>
          </a:p>
          <a:p>
            <a:pPr>
              <a:buFont typeface="Wingdings" pitchFamily="2" charset="2"/>
              <a:buChar char="Ø"/>
            </a:pPr>
            <a:endParaRPr lang="ru-RU" dirty="0"/>
          </a:p>
          <a:p>
            <a:pPr>
              <a:buFont typeface="Wingdings" pitchFamily="2" charset="2"/>
              <a:buChar char="Ø"/>
            </a:pPr>
            <a:endParaRPr lang="ru-RU" dirty="0"/>
          </a:p>
          <a:p>
            <a:pPr>
              <a:buFont typeface="Wingdings" pitchFamily="2" charset="2"/>
              <a:buChar char="Ø"/>
            </a:pPr>
            <a:endParaRPr lang="ru-RU" dirty="0"/>
          </a:p>
          <a:p>
            <a:pPr>
              <a:buFont typeface="Wingdings" pitchFamily="2" charset="2"/>
              <a:buChar char="Ø"/>
            </a:pPr>
            <a:endParaRPr lang="ru-RU" dirty="0"/>
          </a:p>
          <a:p>
            <a:pPr>
              <a:buFont typeface="Wingdings" pitchFamily="2" charset="2"/>
              <a:buChar char="Ø"/>
            </a:pP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260648"/>
            <a:ext cx="905152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C00000"/>
                </a:solidFill>
              </a:rPr>
              <a:t>Модуль С.</a:t>
            </a:r>
            <a:r>
              <a:rPr lang="ru-RU" sz="2200" b="1" i="1" dirty="0">
                <a:solidFill>
                  <a:srgbClr val="C00000"/>
                </a:solidFill>
              </a:rPr>
              <a:t> </a:t>
            </a:r>
            <a:r>
              <a:rPr lang="ru-RU" sz="2200" b="1" dirty="0">
                <a:solidFill>
                  <a:srgbClr val="C00000"/>
                </a:solidFill>
              </a:rPr>
              <a:t>Подготовка товаров к продаже, размещение и выкладка товаров»</a:t>
            </a:r>
            <a:endParaRPr lang="ru-RU" sz="2200" dirty="0">
              <a:solidFill>
                <a:srgbClr val="C00000"/>
              </a:solidFill>
            </a:endParaRPr>
          </a:p>
          <a:p>
            <a:pPr algn="ctr"/>
            <a:r>
              <a:rPr lang="ru-RU" sz="2200" dirty="0"/>
              <a:t>(</a:t>
            </a:r>
            <a:r>
              <a:rPr lang="ru-RU" sz="2000" dirty="0"/>
              <a:t>ПК 4.2, 4.4; 4.6; ОК 2, ОК 3, ОК 4)</a:t>
            </a:r>
          </a:p>
          <a:p>
            <a:r>
              <a:rPr lang="ru-RU" sz="2200" b="1" i="1" dirty="0">
                <a:solidFill>
                  <a:srgbClr val="002060"/>
                </a:solidFill>
              </a:rPr>
              <a:t>Задание 3</a:t>
            </a:r>
            <a:r>
              <a:rPr lang="ru-RU" sz="2200" i="1" dirty="0"/>
              <a:t>.</a:t>
            </a:r>
            <a:r>
              <a:rPr lang="ru-RU" sz="2200" dirty="0"/>
              <a:t> Подготовьте товар к продаже. Оформите ценник на товар.</a:t>
            </a:r>
          </a:p>
          <a:p>
            <a:r>
              <a:rPr lang="ru-RU" sz="2200" b="1" i="1" dirty="0">
                <a:solidFill>
                  <a:srgbClr val="002060"/>
                </a:solidFill>
              </a:rPr>
              <a:t>Задание 4</a:t>
            </a:r>
            <a:r>
              <a:rPr lang="ru-RU" sz="2200" dirty="0"/>
              <a:t>. Осуществите размещение и выкладку товаров на торгово-технологическом оборудовании. Обоснуйте соответствие требованиям мерчандайзинга. </a:t>
            </a:r>
          </a:p>
          <a:p>
            <a:pPr algn="ctr"/>
            <a:r>
              <a:rPr lang="ru-RU" sz="2200" b="1" dirty="0">
                <a:solidFill>
                  <a:srgbClr val="C00000"/>
                </a:solidFill>
              </a:rPr>
              <a:t>Модуль Д.  Обслуживание покупателей»</a:t>
            </a:r>
            <a:r>
              <a:rPr lang="ru-RU" sz="2200" b="1" dirty="0">
                <a:solidFill>
                  <a:srgbClr val="002060"/>
                </a:solidFill>
              </a:rPr>
              <a:t> </a:t>
            </a:r>
            <a:r>
              <a:rPr lang="ru-RU" sz="2000" dirty="0"/>
              <a:t>(ПК 4.3, 4.7; ОК 4 – ОК 7)</a:t>
            </a:r>
          </a:p>
          <a:p>
            <a:r>
              <a:rPr lang="ru-RU" sz="2200" b="1" i="1" dirty="0">
                <a:solidFill>
                  <a:srgbClr val="002060"/>
                </a:solidFill>
              </a:rPr>
              <a:t>Задание 5.</a:t>
            </a:r>
          </a:p>
          <a:p>
            <a:r>
              <a:rPr lang="ru-RU" sz="2200" dirty="0"/>
              <a:t>Обслужите покупателя в отделе  в соответствии с правилами торгового обслуживания. Проконсультируйте о пищевой ценности, вкусовых особенностях и свойствах предлагаемого товара.</a:t>
            </a:r>
          </a:p>
          <a:p>
            <a:r>
              <a:rPr lang="ru-RU" sz="2200" b="1" i="1" dirty="0">
                <a:solidFill>
                  <a:srgbClr val="002060"/>
                </a:solidFill>
              </a:rPr>
              <a:t>Задание 6.</a:t>
            </a:r>
            <a:r>
              <a:rPr lang="ru-RU" sz="2200" i="1" dirty="0"/>
              <a:t> </a:t>
            </a:r>
          </a:p>
          <a:p>
            <a:r>
              <a:rPr lang="ru-RU" sz="2200" i="1" dirty="0"/>
              <a:t>Решите торговую ситуацию:</a:t>
            </a:r>
          </a:p>
          <a:p>
            <a:r>
              <a:rPr lang="ru-RU" sz="2200" dirty="0"/>
              <a:t>К Вам обращается покупатель с просьбой обменять макаронные изделия рожки торговой марки «</a:t>
            </a:r>
            <a:r>
              <a:rPr lang="ru-RU" sz="2200" dirty="0" err="1"/>
              <a:t>Макфа</a:t>
            </a:r>
            <a:r>
              <a:rPr lang="ru-RU" sz="2200" dirty="0"/>
              <a:t>», приобретенные в магазине день назад, на вермишель, этой же торговой марки.</a:t>
            </a:r>
          </a:p>
          <a:p>
            <a:r>
              <a:rPr lang="ru-RU" sz="2200" dirty="0"/>
              <a:t>Каковы ваши действия? Дайте обоснованный ответ.</a:t>
            </a:r>
          </a:p>
        </p:txBody>
      </p:sp>
    </p:spTree>
    <p:extLst>
      <p:ext uri="{BB962C8B-B14F-4D97-AF65-F5344CB8AC3E}">
        <p14:creationId xmlns:p14="http://schemas.microsoft.com/office/powerpoint/2010/main" val="34215822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79D4104-68F6-49B8-85D3-9A24C07B71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090" y="35565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Проведение квалификационного экзамена по ПМ.04 дает возможность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xmlns="" id="{3BE08F64-78F5-45E4-A2D8-043A6495816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66174296"/>
              </p:ext>
            </p:extLst>
          </p:nvPr>
        </p:nvGraphicFramePr>
        <p:xfrm>
          <a:off x="457200" y="1412776"/>
          <a:ext cx="8229600" cy="47133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913645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">
            <a:extLst>
              <a:ext uri="{FF2B5EF4-FFF2-40B4-BE49-F238E27FC236}">
                <a16:creationId xmlns:a16="http://schemas.microsoft.com/office/drawing/2014/main" xmlns="" id="{B6BCA5C0-92C4-43ED-A701-D710CEADAA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01"/>
            <a:ext cx="9144000" cy="6469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10339B8-4F8F-4B1B-898A-264B4CD4BD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1145" y="1507308"/>
            <a:ext cx="7608004" cy="2206891"/>
          </a:xfrm>
          <a:effectLst>
            <a:outerShdw blurRad="50800" dist="38100" dir="2700000" algn="tl" rotWithShape="0">
              <a:schemeClr val="tx2">
                <a:lumMod val="75000"/>
                <a:alpha val="40000"/>
              </a:schemeClr>
            </a:outerShdw>
          </a:effectLst>
        </p:spPr>
        <p:txBody>
          <a:bodyPr rtlCol="0">
            <a:noAutofit/>
          </a:bodyPr>
          <a:lstStyle/>
          <a:p>
            <a:pPr defTabSz="425829">
              <a:lnSpc>
                <a:spcPct val="120000"/>
              </a:lnSpc>
              <a:defRPr/>
            </a:pPr>
            <a:r>
              <a:rPr lang="ru-RU" sz="3080" dirty="0">
                <a:solidFill>
                  <a:srgbClr val="003C95"/>
                </a:solidFill>
                <a:latin typeface="+mj-lt"/>
                <a:cs typeface="Tahoma"/>
              </a:rPr>
              <a:t> Движение  «Абилимпикс»</a:t>
            </a:r>
            <a:br>
              <a:rPr lang="ru-RU" sz="3080" dirty="0">
                <a:solidFill>
                  <a:srgbClr val="003C95"/>
                </a:solidFill>
                <a:latin typeface="+mj-lt"/>
                <a:cs typeface="Tahoma"/>
              </a:rPr>
            </a:br>
            <a:endParaRPr lang="en-US" sz="2909" dirty="0">
              <a:solidFill>
                <a:srgbClr val="003C95"/>
              </a:solidFill>
              <a:latin typeface="+mj-lt"/>
              <a:cs typeface="Tahoma"/>
            </a:endParaRPr>
          </a:p>
        </p:txBody>
      </p:sp>
      <p:pic>
        <p:nvPicPr>
          <p:cNvPr id="2052" name="Рисунок 6" descr="http://abilympicspro.ru/netcat_files/1/27/minobr.png">
            <a:extLst>
              <a:ext uri="{FF2B5EF4-FFF2-40B4-BE49-F238E27FC236}">
                <a16:creationId xmlns:a16="http://schemas.microsoft.com/office/drawing/2014/main" xmlns="" id="{E3B1B548-CE4A-46A6-A597-E79714706B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198" y="577017"/>
            <a:ext cx="2334551" cy="930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Рисунок 7" descr="https://pp.vk.me/c631624/v631624025/49962/ivNLaW03gMc.jpg">
            <a:extLst>
              <a:ext uri="{FF2B5EF4-FFF2-40B4-BE49-F238E27FC236}">
                <a16:creationId xmlns:a16="http://schemas.microsoft.com/office/drawing/2014/main" xmlns="" id="{899DCBBF-CDB5-4580-9D6E-E14EF27E82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968"/>
          <a:stretch>
            <a:fillRect/>
          </a:stretch>
        </p:blipFill>
        <p:spPr bwMode="auto">
          <a:xfrm>
            <a:off x="0" y="488742"/>
            <a:ext cx="1181536" cy="1246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Рисунок 8" descr="http://abilympicspro.ru/netcat_files/1/27/mintrud.png">
            <a:extLst>
              <a:ext uri="{FF2B5EF4-FFF2-40B4-BE49-F238E27FC236}">
                <a16:creationId xmlns:a16="http://schemas.microsoft.com/office/drawing/2014/main" xmlns="" id="{551E82C5-B5CD-45D1-B4E0-34CEAE7073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3412" y="662578"/>
            <a:ext cx="2272079" cy="669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Рисунок 9" descr="E:\Руководство по фирменному стилю на сайт\Логотип РГСУ\Горизонтальная сокращенная компоновка.png">
            <a:extLst>
              <a:ext uri="{FF2B5EF4-FFF2-40B4-BE49-F238E27FC236}">
                <a16:creationId xmlns:a16="http://schemas.microsoft.com/office/drawing/2014/main" xmlns="" id="{20DC1F7B-9CD2-44DE-A090-61844CBE83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4758" y="488743"/>
            <a:ext cx="2299242" cy="1018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2" descr="F:\Абилимпикс 2018\на сайт\фото\IMG_7769.JPG">
            <a:extLst>
              <a:ext uri="{FF2B5EF4-FFF2-40B4-BE49-F238E27FC236}">
                <a16:creationId xmlns:a16="http://schemas.microsoft.com/office/drawing/2014/main" xmlns="" id="{1FE4A83F-7D03-409B-A090-40AF7B93D5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4755" y="2201289"/>
            <a:ext cx="6062501" cy="4275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>
            <a:extLst>
              <a:ext uri="{FF2B5EF4-FFF2-40B4-BE49-F238E27FC236}">
                <a16:creationId xmlns:a16="http://schemas.microsoft.com/office/drawing/2014/main" xmlns="" id="{C2876E74-1A0E-4E23-98A4-A41F4E4EFF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17"/>
          <a:stretch>
            <a:fillRect/>
          </a:stretch>
        </p:blipFill>
        <p:spPr bwMode="auto">
          <a:xfrm>
            <a:off x="0" y="194037"/>
            <a:ext cx="9144000" cy="6469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9431B499-A03B-418A-877E-12F386216930}"/>
              </a:ext>
            </a:extLst>
          </p:cNvPr>
          <p:cNvSpPr/>
          <p:nvPr/>
        </p:nvSpPr>
        <p:spPr>
          <a:xfrm>
            <a:off x="0" y="194037"/>
            <a:ext cx="9144000" cy="6469927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158" tIns="42578" rIns="85158" bIns="42578" anchor="ctr"/>
          <a:lstStyle/>
          <a:p>
            <a:pPr algn="ctr" defTabSz="425829">
              <a:defRPr/>
            </a:pPr>
            <a:r>
              <a:rPr lang="ru-RU" sz="1540" dirty="0">
                <a:solidFill>
                  <a:schemeClr val="tx1">
                    <a:lumMod val="75000"/>
                    <a:lumOff val="25000"/>
                  </a:schemeClr>
                </a:solidFill>
                <a:latin typeface="FuturisCTT" pitchFamily="34" charset="0"/>
              </a:rPr>
              <a:t>число которых в 2018 году больше 20</a:t>
            </a:r>
            <a:endParaRPr lang="ru-RU" sz="1540" dirty="0"/>
          </a:p>
        </p:txBody>
      </p:sp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xmlns="" id="{EB299B25-34FA-4365-8C13-26F0E2C974BE}"/>
              </a:ext>
            </a:extLst>
          </p:cNvPr>
          <p:cNvSpPr/>
          <p:nvPr/>
        </p:nvSpPr>
        <p:spPr>
          <a:xfrm>
            <a:off x="1803539" y="344785"/>
            <a:ext cx="43459" cy="51471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158" tIns="42578" rIns="85158" bIns="42578" anchor="ctr"/>
          <a:lstStyle/>
          <a:p>
            <a:pPr algn="ctr" defTabSz="425829">
              <a:defRPr/>
            </a:pPr>
            <a:endParaRPr lang="ru-RU" sz="1540" dirty="0"/>
          </a:p>
        </p:txBody>
      </p:sp>
      <p:pic>
        <p:nvPicPr>
          <p:cNvPr id="8197" name="Picture 2" descr="C:\Users\dejkoia\Desktop\map_4000px_russia_with_crimea_and_sevastopol.png">
            <a:extLst>
              <a:ext uri="{FF2B5EF4-FFF2-40B4-BE49-F238E27FC236}">
                <a16:creationId xmlns:a16="http://schemas.microsoft.com/office/drawing/2014/main" xmlns="" id="{4090D61D-3152-4548-862B-C417C6716E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bright="78000" contrast="5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72"/>
          <a:stretch>
            <a:fillRect/>
          </a:stretch>
        </p:blipFill>
        <p:spPr bwMode="auto">
          <a:xfrm>
            <a:off x="583977" y="1594225"/>
            <a:ext cx="8179759" cy="4148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Рисунок 35">
            <a:extLst>
              <a:ext uri="{FF2B5EF4-FFF2-40B4-BE49-F238E27FC236}">
                <a16:creationId xmlns:a16="http://schemas.microsoft.com/office/drawing/2014/main" xmlns="" id="{84D6A94C-E7C5-4909-8994-A5DE165F59D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978" y="371946"/>
            <a:ext cx="683118" cy="514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CF5EDDDC-4D35-4C39-8E1C-B639E15FE124}"/>
              </a:ext>
            </a:extLst>
          </p:cNvPr>
          <p:cNvSpPr/>
          <p:nvPr/>
        </p:nvSpPr>
        <p:spPr>
          <a:xfrm>
            <a:off x="717070" y="886661"/>
            <a:ext cx="7309224" cy="749179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425829">
              <a:defRPr/>
            </a:pPr>
            <a:r>
              <a:rPr lang="en-US" sz="2738" b="1" cap="all" dirty="0">
                <a:solidFill>
                  <a:srgbClr val="002060"/>
                </a:solidFill>
              </a:rPr>
              <a:t>III </a:t>
            </a:r>
            <a:r>
              <a:rPr lang="ru-RU" sz="2738" b="1" cap="all" dirty="0">
                <a:solidFill>
                  <a:srgbClr val="002060"/>
                </a:solidFill>
              </a:rPr>
              <a:t>РЕГИОНАЛЬНЫЙ ЧЕМПИОНАТ «АБИЛИМПИКС» в Ярославской области</a:t>
            </a:r>
          </a:p>
          <a:p>
            <a:pPr defTabSz="425829">
              <a:defRPr/>
            </a:pPr>
            <a:endParaRPr lang="ru-RU" sz="3080" b="1" i="1" dirty="0">
              <a:solidFill>
                <a:srgbClr val="FF0000"/>
              </a:solidFill>
            </a:endParaRPr>
          </a:p>
          <a:p>
            <a:pPr defTabSz="425829">
              <a:defRPr/>
            </a:pPr>
            <a:r>
              <a:rPr lang="ru-RU" sz="3080" b="1" i="1" dirty="0">
                <a:solidFill>
                  <a:srgbClr val="FF0000"/>
                </a:solidFill>
              </a:rPr>
              <a:t>Компетенции</a:t>
            </a:r>
          </a:p>
          <a:p>
            <a:pPr defTabSz="425829">
              <a:defRPr/>
            </a:pPr>
            <a:endParaRPr lang="ru-RU" sz="1540" b="1" cap="all" dirty="0"/>
          </a:p>
          <a:p>
            <a:pPr defTabSz="425829">
              <a:defRPr/>
            </a:pPr>
            <a:r>
              <a:rPr lang="ru-RU" sz="2738" b="1" i="1" dirty="0"/>
              <a:t>«Дизайн персонажей/Анимация», </a:t>
            </a:r>
          </a:p>
          <a:p>
            <a:pPr defTabSz="425829">
              <a:defRPr/>
            </a:pPr>
            <a:r>
              <a:rPr lang="ru-RU" sz="2738" b="1" i="1" dirty="0"/>
              <a:t>«Слесарное дело»,</a:t>
            </a:r>
          </a:p>
          <a:p>
            <a:pPr defTabSz="425829">
              <a:defRPr/>
            </a:pPr>
            <a:r>
              <a:rPr lang="ru-RU" sz="2738" b="1" i="1" dirty="0"/>
              <a:t>«Торговля»,</a:t>
            </a:r>
          </a:p>
          <a:p>
            <a:pPr defTabSz="425829">
              <a:defRPr/>
            </a:pPr>
            <a:r>
              <a:rPr lang="ru-RU" sz="2738" b="1" i="1" dirty="0"/>
              <a:t> «Кирпичная кладка», </a:t>
            </a:r>
          </a:p>
          <a:p>
            <a:pPr defTabSz="425829">
              <a:defRPr/>
            </a:pPr>
            <a:r>
              <a:rPr lang="ru-RU" sz="2738" b="1" i="1" dirty="0"/>
              <a:t>«Малярное дело», </a:t>
            </a:r>
          </a:p>
          <a:p>
            <a:pPr defTabSz="425829">
              <a:defRPr/>
            </a:pPr>
            <a:r>
              <a:rPr lang="ru-RU" sz="2738" b="1" i="1" dirty="0"/>
              <a:t>«Поварское дело»</a:t>
            </a:r>
          </a:p>
          <a:p>
            <a:pPr defTabSz="425829">
              <a:defRPr/>
            </a:pPr>
            <a:endParaRPr lang="ru-RU" sz="1540" b="1" i="1" dirty="0"/>
          </a:p>
          <a:p>
            <a:pPr defTabSz="425829">
              <a:defRPr/>
            </a:pPr>
            <a:endParaRPr lang="ru-RU" sz="1540" b="1" i="1" dirty="0"/>
          </a:p>
          <a:p>
            <a:pPr defTabSz="425829">
              <a:defRPr/>
            </a:pPr>
            <a:endParaRPr lang="ru-RU" sz="1540" b="1" i="1" dirty="0"/>
          </a:p>
          <a:p>
            <a:pPr defTabSz="425829">
              <a:defRPr/>
            </a:pPr>
            <a:endParaRPr lang="ru-RU" sz="1540" b="1" i="1" dirty="0"/>
          </a:p>
          <a:p>
            <a:pPr defTabSz="425829">
              <a:defRPr/>
            </a:pPr>
            <a:endParaRPr lang="ru-RU" sz="1540" b="1" i="1" dirty="0"/>
          </a:p>
          <a:p>
            <a:pPr defTabSz="425829">
              <a:defRPr/>
            </a:pPr>
            <a:endParaRPr lang="ru-RU" sz="1540" b="1" i="1" dirty="0"/>
          </a:p>
          <a:p>
            <a:pPr defTabSz="425829">
              <a:defRPr/>
            </a:pPr>
            <a:endParaRPr lang="ru-RU" sz="1540" b="1" i="1" dirty="0"/>
          </a:p>
          <a:p>
            <a:pPr defTabSz="425829">
              <a:defRPr/>
            </a:pPr>
            <a:endParaRPr lang="ru-RU" sz="1540" b="1" i="1" dirty="0"/>
          </a:p>
          <a:p>
            <a:pPr defTabSz="425829">
              <a:defRPr/>
            </a:pPr>
            <a:endParaRPr lang="ru-RU" sz="1540" b="1" i="1" dirty="0"/>
          </a:p>
          <a:p>
            <a:pPr defTabSz="425829">
              <a:defRPr/>
            </a:pPr>
            <a:endParaRPr lang="ru-RU" sz="1540" b="1" i="1" dirty="0"/>
          </a:p>
          <a:p>
            <a:pPr defTabSz="425829">
              <a:defRPr/>
            </a:pPr>
            <a:endParaRPr lang="ru-RU" sz="1540" b="1" i="1" dirty="0"/>
          </a:p>
          <a:p>
            <a:pPr defTabSz="425829">
              <a:defRPr/>
            </a:pPr>
            <a:endParaRPr lang="ru-RU" sz="1540" dirty="0"/>
          </a:p>
        </p:txBody>
      </p:sp>
      <p:pic>
        <p:nvPicPr>
          <p:cNvPr id="8200" name="Picture 2" descr="undefined">
            <a:extLst>
              <a:ext uri="{FF2B5EF4-FFF2-40B4-BE49-F238E27FC236}">
                <a16:creationId xmlns:a16="http://schemas.microsoft.com/office/drawing/2014/main" xmlns="" id="{2025C9D3-CE32-4E4C-87B8-15BC9C6FB2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5054" y="1758553"/>
            <a:ext cx="3793138" cy="4732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>
            <a:extLst>
              <a:ext uri="{FF2B5EF4-FFF2-40B4-BE49-F238E27FC236}">
                <a16:creationId xmlns:a16="http://schemas.microsoft.com/office/drawing/2014/main" xmlns="" id="{CA3B2DC6-E157-4A69-86FC-6CDA1CEA79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676" y="453432"/>
            <a:ext cx="8228649" cy="715711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Компетенция «Торговля»</a:t>
            </a:r>
          </a:p>
        </p:txBody>
      </p:sp>
      <p:pic>
        <p:nvPicPr>
          <p:cNvPr id="9219" name="Рисунок 3">
            <a:extLst>
              <a:ext uri="{FF2B5EF4-FFF2-40B4-BE49-F238E27FC236}">
                <a16:creationId xmlns:a16="http://schemas.microsoft.com/office/drawing/2014/main" xmlns="" id="{FA18A58B-4936-46C5-B8E3-4460A06F8E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978" y="371946"/>
            <a:ext cx="683118" cy="514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2" descr="C:\Users\Vinokurova_A.N\Downloads\IMG_1465.JPG">
            <a:extLst>
              <a:ext uri="{FF2B5EF4-FFF2-40B4-BE49-F238E27FC236}">
                <a16:creationId xmlns:a16="http://schemas.microsoft.com/office/drawing/2014/main" xmlns="" id="{3A083A66-FDDB-40DB-AC33-21766A39C92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19764" y="1169143"/>
            <a:ext cx="3277064" cy="2428260"/>
          </a:xfrm>
        </p:spPr>
      </p:pic>
      <p:sp>
        <p:nvSpPr>
          <p:cNvPr id="9221" name="Прямоугольник 5">
            <a:extLst>
              <a:ext uri="{FF2B5EF4-FFF2-40B4-BE49-F238E27FC236}">
                <a16:creationId xmlns:a16="http://schemas.microsoft.com/office/drawing/2014/main" xmlns="" id="{748F9CA2-D2FE-496A-9A24-15C9DDDC2A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5941" y="1704230"/>
            <a:ext cx="3454973" cy="394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968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968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968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968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738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Наши участники</a:t>
            </a:r>
          </a:p>
          <a:p>
            <a:pPr eaLnBrk="1" hangingPunct="1"/>
            <a:endParaRPr lang="ru-RU" altLang="ru-RU" sz="2395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ru-RU" altLang="ru-RU" sz="2395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ru-RU" altLang="ru-RU" sz="23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altLang="ru-RU" sz="239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Наботов</a:t>
            </a:r>
            <a:r>
              <a:rPr lang="ru-RU" altLang="ru-RU" sz="23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39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Фарход</a:t>
            </a:r>
            <a:r>
              <a:rPr lang="ru-RU" altLang="ru-RU" sz="23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1" hangingPunct="1">
              <a:lnSpc>
                <a:spcPct val="150000"/>
              </a:lnSpc>
            </a:pPr>
            <a:r>
              <a:rPr lang="ru-RU" altLang="ru-RU" sz="23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Глухов Герман</a:t>
            </a:r>
          </a:p>
          <a:p>
            <a:pPr eaLnBrk="1" hangingPunct="1">
              <a:lnSpc>
                <a:spcPct val="150000"/>
              </a:lnSpc>
            </a:pPr>
            <a:r>
              <a:rPr lang="ru-RU" altLang="ru-RU" sz="23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Третьякова Светлана </a:t>
            </a:r>
          </a:p>
          <a:p>
            <a:pPr eaLnBrk="1" hangingPunct="1">
              <a:lnSpc>
                <a:spcPct val="150000"/>
              </a:lnSpc>
            </a:pPr>
            <a:r>
              <a:rPr lang="ru-RU" altLang="ru-RU" sz="23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Дмитриева Наталия </a:t>
            </a:r>
          </a:p>
          <a:p>
            <a:pPr eaLnBrk="1" hangingPunct="1">
              <a:lnSpc>
                <a:spcPct val="150000"/>
              </a:lnSpc>
            </a:pPr>
            <a:r>
              <a:rPr lang="ru-RU" altLang="ru-RU" sz="23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Семенова Елена </a:t>
            </a:r>
          </a:p>
        </p:txBody>
      </p:sp>
      <p:pic>
        <p:nvPicPr>
          <p:cNvPr id="9222" name="Picture 2" descr="F:\Абилимпикс 2018\на сайт\фото\IMG_7869.JPG">
            <a:extLst>
              <a:ext uri="{FF2B5EF4-FFF2-40B4-BE49-F238E27FC236}">
                <a16:creationId xmlns:a16="http://schemas.microsoft.com/office/drawing/2014/main" xmlns="" id="{262558CC-FE27-4C81-AEFE-49C46A80EA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6377" y="3597403"/>
            <a:ext cx="4450452" cy="2879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>
            <a:extLst>
              <a:ext uri="{FF2B5EF4-FFF2-40B4-BE49-F238E27FC236}">
                <a16:creationId xmlns:a16="http://schemas.microsoft.com/office/drawing/2014/main" xmlns="" id="{D43F0FC6-BA80-4F65-ACAD-DF62097AF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dirty="0">
                <a:solidFill>
                  <a:srgbClr val="002060"/>
                </a:solidFill>
              </a:rPr>
              <a:t>Наши эксперты</a:t>
            </a:r>
          </a:p>
        </p:txBody>
      </p:sp>
      <p:sp>
        <p:nvSpPr>
          <p:cNvPr id="10243" name="Содержимое 2">
            <a:extLst>
              <a:ext uri="{FF2B5EF4-FFF2-40B4-BE49-F238E27FC236}">
                <a16:creationId xmlns:a16="http://schemas.microsoft.com/office/drawing/2014/main" xmlns="" id="{2D99C279-D4F4-48BE-B050-55589C5AF5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676" y="1302236"/>
            <a:ext cx="8228649" cy="5174312"/>
          </a:xfrm>
        </p:spPr>
        <p:txBody>
          <a:bodyPr/>
          <a:lstStyle/>
          <a:p>
            <a:pPr eaLnBrk="1" hangingPunct="1"/>
            <a:r>
              <a:rPr lang="ru-RU" altLang="ru-RU" sz="2395">
                <a:latin typeface="Times New Roman" panose="02020603050405020304" pitchFamily="18" charset="0"/>
                <a:cs typeface="Times New Roman" panose="02020603050405020304" pitchFamily="18" charset="0"/>
              </a:rPr>
              <a:t>Ильина Марина Геннадьевна</a:t>
            </a:r>
          </a:p>
          <a:p>
            <a:pPr eaLnBrk="1" hangingPunct="1"/>
            <a:r>
              <a:rPr lang="ru-RU" altLang="ru-RU" sz="2395">
                <a:latin typeface="Times New Roman" panose="02020603050405020304" pitchFamily="18" charset="0"/>
                <a:cs typeface="Times New Roman" panose="02020603050405020304" pitchFamily="18" charset="0"/>
              </a:rPr>
              <a:t>Макарова  Ольга Вадимовна</a:t>
            </a:r>
          </a:p>
          <a:p>
            <a:pPr eaLnBrk="1" hangingPunct="1"/>
            <a:r>
              <a:rPr lang="ru-RU" altLang="ru-RU" sz="2395">
                <a:latin typeface="Times New Roman" panose="02020603050405020304" pitchFamily="18" charset="0"/>
                <a:cs typeface="Times New Roman" panose="02020603050405020304" pitchFamily="18" charset="0"/>
              </a:rPr>
              <a:t>Спиридонова Елена Александровна</a:t>
            </a:r>
          </a:p>
          <a:p>
            <a:pPr eaLnBrk="1" hangingPunct="1"/>
            <a:r>
              <a:rPr lang="ru-RU" altLang="ru-RU" sz="2395">
                <a:latin typeface="Times New Roman" panose="02020603050405020304" pitchFamily="18" charset="0"/>
                <a:cs typeface="Times New Roman" panose="02020603050405020304" pitchFamily="18" charset="0"/>
              </a:rPr>
              <a:t>Хохлова Оксана Николаевна</a:t>
            </a:r>
          </a:p>
          <a:p>
            <a:pPr eaLnBrk="1" hangingPunct="1"/>
            <a:r>
              <a:rPr lang="ru-RU" altLang="ru-RU" sz="2395">
                <a:latin typeface="Times New Roman" panose="02020603050405020304" pitchFamily="18" charset="0"/>
                <a:cs typeface="Times New Roman" panose="02020603050405020304" pitchFamily="18" charset="0"/>
              </a:rPr>
              <a:t>Стафурина Светлана Витальевна</a:t>
            </a:r>
          </a:p>
          <a:p>
            <a:pPr eaLnBrk="1" hangingPunct="1"/>
            <a:r>
              <a:rPr lang="ru-RU" altLang="ru-RU" sz="2395">
                <a:latin typeface="Times New Roman" panose="02020603050405020304" pitchFamily="18" charset="0"/>
                <a:cs typeface="Times New Roman" panose="02020603050405020304" pitchFamily="18" charset="0"/>
              </a:rPr>
              <a:t>Носкова Марина Вячеславовна</a:t>
            </a:r>
          </a:p>
        </p:txBody>
      </p:sp>
      <p:pic>
        <p:nvPicPr>
          <p:cNvPr id="10244" name="Рисунок 3">
            <a:extLst>
              <a:ext uri="{FF2B5EF4-FFF2-40B4-BE49-F238E27FC236}">
                <a16:creationId xmlns:a16="http://schemas.microsoft.com/office/drawing/2014/main" xmlns="" id="{923A2B78-7BB3-470C-A8DD-A237D66282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978" y="371946"/>
            <a:ext cx="683118" cy="514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2" descr="F:\Абилимпикс 2018\на сайт\фото\IMG_7994.JPG">
            <a:extLst>
              <a:ext uri="{FF2B5EF4-FFF2-40B4-BE49-F238E27FC236}">
                <a16:creationId xmlns:a16="http://schemas.microsoft.com/office/drawing/2014/main" xmlns="" id="{D0A255B3-5583-414E-895E-CC579068B8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75" y="4000755"/>
            <a:ext cx="3779556" cy="2475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3" descr="F:\Абилимпикс 2018\на сайт\фото\IMG_8277.JPG">
            <a:extLst>
              <a:ext uri="{FF2B5EF4-FFF2-40B4-BE49-F238E27FC236}">
                <a16:creationId xmlns:a16="http://schemas.microsoft.com/office/drawing/2014/main" xmlns="" id="{50FC8B2D-BE92-407D-B703-7F6BE1B16D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038" y="1302236"/>
            <a:ext cx="3454973" cy="2475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4" descr="F:\Абилимпикс 2018\на сайт\фото\IMG_7864.JPG">
            <a:extLst>
              <a:ext uri="{FF2B5EF4-FFF2-40B4-BE49-F238E27FC236}">
                <a16:creationId xmlns:a16="http://schemas.microsoft.com/office/drawing/2014/main" xmlns="" id="{E531B43B-0C64-4BFD-BA7A-F6F87780A6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5533" y="4000755"/>
            <a:ext cx="3810792" cy="2475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78EAF58-EFFE-4194-A3AF-2F0EC1C1CC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08720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rgbClr val="C00000"/>
                </a:solidFill>
              </a:rPr>
              <a:t>Задания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CCE4374-7E97-4B5A-87A2-224AB55AF7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836712"/>
            <a:ext cx="8784976" cy="602128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002060"/>
                </a:solidFill>
              </a:rPr>
              <a:t>Задание А. «Кейс-задание» Принятие управленческого решения </a:t>
            </a:r>
          </a:p>
          <a:p>
            <a:pPr marL="0" indent="0">
              <a:buNone/>
            </a:pPr>
            <a:r>
              <a:rPr lang="ru-RU" i="1" dirty="0"/>
              <a:t>Время выполнения 90 минут 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Задание:</a:t>
            </a:r>
            <a:r>
              <a:rPr lang="ru-RU" dirty="0"/>
              <a:t> Разобрать ситуацию и принять управленческое решение по ситуации (можно использовать компьютер для написания возможных решений), сложившейся в торговле, дать обоснование и сделать презентацию управленческого решения (от 6 до 10 слайдов). </a:t>
            </a:r>
          </a:p>
          <a:p>
            <a:pPr marL="0" indent="0">
              <a:buNone/>
            </a:pPr>
            <a:r>
              <a:rPr lang="ru-RU" dirty="0"/>
              <a:t>5 минут на представление презентации экспертам.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dirty="0">
                <a:solidFill>
                  <a:srgbClr val="002060"/>
                </a:solidFill>
              </a:rPr>
              <a:t>Задание В. «Составление претензионного письма поставщику» </a:t>
            </a:r>
            <a:endParaRPr lang="ru-RU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i="1" dirty="0"/>
              <a:t>Время выполнения 60 минут 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Задание:</a:t>
            </a:r>
            <a:r>
              <a:rPr lang="ru-RU" dirty="0"/>
              <a:t> Написать письмо-претензию поставщику товара (текст можно набрать на компьютере или написать от руки), предложить возможные варианты решения.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96986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1AABE01-8C75-4BFB-BB16-18DBDD3DA7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404664"/>
            <a:ext cx="8820472" cy="626469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3400" b="1" dirty="0">
                <a:solidFill>
                  <a:srgbClr val="002060"/>
                </a:solidFill>
              </a:rPr>
              <a:t>Задание С. «Коммерческие расчеты»</a:t>
            </a:r>
            <a:endParaRPr lang="ru-RU" sz="3400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3400" i="1" dirty="0"/>
              <a:t>Время выполнения: 60 минут </a:t>
            </a:r>
            <a:endParaRPr lang="ru-RU" sz="3400" dirty="0"/>
          </a:p>
          <a:p>
            <a:pPr marL="0" indent="0">
              <a:buNone/>
            </a:pPr>
            <a:r>
              <a:rPr lang="ru-RU" sz="3400" i="1" dirty="0"/>
              <a:t>Задание:</a:t>
            </a:r>
            <a:r>
              <a:rPr lang="ru-RU" sz="3400" dirty="0"/>
              <a:t> Участникам предлагается рассчитать эффективность использования торговых площадей. Участнику необходимо сделать вывод и дать предложения (можно использовать калькулятор). </a:t>
            </a:r>
          </a:p>
          <a:p>
            <a:pPr marL="0" indent="0">
              <a:buNone/>
            </a:pPr>
            <a:r>
              <a:rPr lang="ru-RU" sz="3400" i="1" dirty="0"/>
              <a:t>Задание 2:</a:t>
            </a:r>
            <a:r>
              <a:rPr lang="ru-RU" sz="3400" dirty="0"/>
              <a:t> Участникам предлагается рассчитать эффективность использования торгового оборудования. Участнику необходимо сделать вывод и дать предложения (можно использовать калькулятор). </a:t>
            </a:r>
          </a:p>
          <a:p>
            <a:pPr marL="0" indent="0">
              <a:buNone/>
            </a:pPr>
            <a:r>
              <a:rPr lang="ru-RU" sz="3400" b="1" dirty="0">
                <a:solidFill>
                  <a:srgbClr val="002060"/>
                </a:solidFill>
              </a:rPr>
              <a:t>Задание </a:t>
            </a:r>
            <a:r>
              <a:rPr lang="en-US" sz="3400" b="1" dirty="0">
                <a:solidFill>
                  <a:srgbClr val="002060"/>
                </a:solidFill>
              </a:rPr>
              <a:t>D</a:t>
            </a:r>
            <a:r>
              <a:rPr lang="ru-RU" sz="3400" b="1" dirty="0">
                <a:solidFill>
                  <a:srgbClr val="002060"/>
                </a:solidFill>
              </a:rPr>
              <a:t>. «Потенциальное предложение дилеру»</a:t>
            </a:r>
            <a:endParaRPr lang="ru-RU" sz="3400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3400" i="1" dirty="0"/>
              <a:t>Время выполнения: 70 минут</a:t>
            </a:r>
            <a:endParaRPr lang="ru-RU" sz="3400" dirty="0"/>
          </a:p>
          <a:p>
            <a:pPr marL="0" indent="0">
              <a:buNone/>
            </a:pPr>
            <a:r>
              <a:rPr lang="ru-RU" sz="3400" i="1" dirty="0"/>
              <a:t>Задание: </a:t>
            </a:r>
            <a:r>
              <a:rPr lang="ru-RU" sz="3400" dirty="0"/>
              <a:t>Участникам раздается по карточке с наименованием товара и его характеристиками, и данными компании продавца. Участникам необходимо разработать коммерческое предложение, представляющую продукцию компании потенциальным дилерам (с использованием компьютерных технологий), представить ее экспертам и ответить по вопросам по ней.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52163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>
            <a:extLst>
              <a:ext uri="{FF2B5EF4-FFF2-40B4-BE49-F238E27FC236}">
                <a16:creationId xmlns:a16="http://schemas.microsoft.com/office/drawing/2014/main" xmlns="" id="{4A759334-EC5D-49A0-A32A-60582E674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978" y="312445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3422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Победители компетенции «Торговля»</a:t>
            </a:r>
          </a:p>
        </p:txBody>
      </p:sp>
      <p:pic>
        <p:nvPicPr>
          <p:cNvPr id="12291" name="Рисунок 3">
            <a:extLst>
              <a:ext uri="{FF2B5EF4-FFF2-40B4-BE49-F238E27FC236}">
                <a16:creationId xmlns:a16="http://schemas.microsoft.com/office/drawing/2014/main" xmlns="" id="{C54BA740-C3E4-47AF-B05A-E88775B14A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978" y="371946"/>
            <a:ext cx="683118" cy="514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2" descr="C:\Users\Vinokurova_A.N\Desktop\2018-19\Абилимпикс 2018\заявки на конкурс\новиков\IMG_1479.JPG">
            <a:extLst>
              <a:ext uri="{FF2B5EF4-FFF2-40B4-BE49-F238E27FC236}">
                <a16:creationId xmlns:a16="http://schemas.microsoft.com/office/drawing/2014/main" xmlns="" id="{19554E60-195A-40B9-A59A-F80420CE771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98778" y="1628800"/>
            <a:ext cx="3658686" cy="4269826"/>
          </a:xfrm>
        </p:spPr>
      </p:pic>
      <p:sp>
        <p:nvSpPr>
          <p:cNvPr id="12293" name="Прямоугольник 5">
            <a:extLst>
              <a:ext uri="{FF2B5EF4-FFF2-40B4-BE49-F238E27FC236}">
                <a16:creationId xmlns:a16="http://schemas.microsoft.com/office/drawing/2014/main" xmlns="" id="{85108179-B41C-4F07-8567-E80EF0620B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35" y="1921524"/>
            <a:ext cx="4212786" cy="2303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968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968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968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968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395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место - Дмитриева Наталия</a:t>
            </a:r>
          </a:p>
          <a:p>
            <a:pPr eaLnBrk="1" hangingPunct="1"/>
            <a:endParaRPr lang="ru-RU" altLang="ru-RU" sz="2395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ru-RU" altLang="ru-RU" sz="2395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место – Глухов Герман </a:t>
            </a:r>
          </a:p>
          <a:p>
            <a:pPr eaLnBrk="1" hangingPunct="1"/>
            <a:endParaRPr lang="ru-RU" altLang="ru-RU" sz="2395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ru-RU" altLang="ru-RU" sz="2395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место – Семенова Елена</a:t>
            </a:r>
            <a:endParaRPr lang="ru-RU" altLang="ru-RU" sz="2395" b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>
            <a:extLst>
              <a:ext uri="{FF2B5EF4-FFF2-40B4-BE49-F238E27FC236}">
                <a16:creationId xmlns:a16="http://schemas.microsoft.com/office/drawing/2014/main" xmlns="" id="{B55D240D-4B9D-47AB-ACF1-7CD5A64B9F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dirty="0">
                <a:solidFill>
                  <a:srgbClr val="C00000"/>
                </a:solidFill>
              </a:rPr>
              <a:t>Спасибо за внимание!</a:t>
            </a:r>
          </a:p>
        </p:txBody>
      </p:sp>
      <p:pic>
        <p:nvPicPr>
          <p:cNvPr id="13315" name="Рисунок 4" descr="https://pp.vk.me/c631624/v631624025/49962/ivNLaW03gMc.jpg">
            <a:extLst>
              <a:ext uri="{FF2B5EF4-FFF2-40B4-BE49-F238E27FC236}">
                <a16:creationId xmlns:a16="http://schemas.microsoft.com/office/drawing/2014/main" xmlns="" id="{8EF593F2-E06E-4545-9523-38A936450B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968"/>
          <a:stretch>
            <a:fillRect/>
          </a:stretch>
        </p:blipFill>
        <p:spPr bwMode="auto">
          <a:xfrm>
            <a:off x="457676" y="346142"/>
            <a:ext cx="1432781" cy="135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2" descr="F:\Абилимпикс 2018\на сайт\фото\IMG_7857.JPG">
            <a:extLst>
              <a:ext uri="{FF2B5EF4-FFF2-40B4-BE49-F238E27FC236}">
                <a16:creationId xmlns:a16="http://schemas.microsoft.com/office/drawing/2014/main" xmlns="" id="{36E73162-3A13-481B-947C-5E76A5A9F1B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1643" y="1531753"/>
            <a:ext cx="7340460" cy="4646015"/>
          </a:xfr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9418FD7-DCBF-4641-9739-C4F6BDB496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Экзамен квалификационный по ПМ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2A9FD9F-3BD0-44A9-A87F-073C69889D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143000"/>
            <a:ext cx="8568952" cy="538234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800" dirty="0"/>
              <a:t>Разработка заданий для экзамена квалификационного по ПМ включает формулировку задания и инструкцию к выполнению</a:t>
            </a:r>
          </a:p>
          <a:p>
            <a:pPr marL="0" indent="0">
              <a:buNone/>
            </a:pPr>
            <a:r>
              <a:rPr lang="ru-RU" sz="2800" b="1" dirty="0">
                <a:solidFill>
                  <a:srgbClr val="002060"/>
                </a:solidFill>
              </a:rPr>
              <a:t>Условие:</a:t>
            </a:r>
            <a:r>
              <a:rPr lang="ru-RU" sz="2800" dirty="0"/>
              <a:t> содержание заданий должно быть максимально приближено к ситуациям профессиональной деятельности, должно носить практико-ориентированный, комплексный характер</a:t>
            </a:r>
          </a:p>
          <a:p>
            <a:pPr marL="0" indent="0">
              <a:buNone/>
            </a:pPr>
            <a:r>
              <a:rPr lang="ru-RU" sz="2800" b="1" dirty="0">
                <a:solidFill>
                  <a:srgbClr val="002060"/>
                </a:solidFill>
              </a:rPr>
              <a:t>Задания могут быть 3-х типов:</a:t>
            </a:r>
          </a:p>
          <a:p>
            <a:r>
              <a:rPr lang="ru-RU" sz="2800" dirty="0"/>
              <a:t>Задания, ориентированные на проверку ВПД в целом</a:t>
            </a:r>
          </a:p>
          <a:p>
            <a:r>
              <a:rPr lang="ru-RU" sz="2800" dirty="0"/>
              <a:t>Задания, проверяющие освоение группы компетенций</a:t>
            </a:r>
          </a:p>
          <a:p>
            <a:r>
              <a:rPr lang="ru-RU" sz="2800" dirty="0"/>
              <a:t>Задания, проверяющие отдельные компетенции внутри ПМ</a:t>
            </a:r>
          </a:p>
          <a:p>
            <a:pPr marL="0" indent="0">
              <a:buNone/>
            </a:pPr>
            <a:r>
              <a:rPr lang="ru-RU" sz="2800" b="1" dirty="0">
                <a:solidFill>
                  <a:srgbClr val="002060"/>
                </a:solidFill>
              </a:rPr>
              <a:t>Объем заданий:</a:t>
            </a:r>
            <a:r>
              <a:rPr lang="ru-RU" sz="2800" dirty="0"/>
              <a:t> 60 мин</a:t>
            </a:r>
          </a:p>
          <a:p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39717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159F5A8-C3B7-4CF3-A97D-07863F0BB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023" y="188640"/>
            <a:ext cx="8229600" cy="706090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Требования к заданиям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60BBE1F-C18B-4158-B12F-24841EC820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894730"/>
            <a:ext cx="8892480" cy="5963270"/>
          </a:xfrm>
        </p:spPr>
        <p:txBody>
          <a:bodyPr>
            <a:normAutofit/>
          </a:bodyPr>
          <a:lstStyle/>
          <a:p>
            <a:r>
              <a:rPr lang="ru-RU" sz="2400" dirty="0"/>
              <a:t>Содержание заданий должно соответствовать требованиям ФГОС СПО и профессиональным стандартом по специальности.</a:t>
            </a:r>
          </a:p>
          <a:p>
            <a:r>
              <a:rPr lang="ru-RU" sz="2400" dirty="0"/>
              <a:t>Задание должно быть комплексным, практико-ориентированным, максимально приближенным к профессиональной деятельности </a:t>
            </a:r>
          </a:p>
          <a:p>
            <a:r>
              <a:rPr lang="ru-RU" sz="2400" dirty="0"/>
              <a:t>Комплексное практическое задание включает модули, каждый из которых рассчитан на оценку сформированности ПК и ОК.</a:t>
            </a:r>
          </a:p>
          <a:p>
            <a:r>
              <a:rPr lang="ru-RU" sz="2400" dirty="0"/>
              <a:t>Для оценки сформированности компетенций используются критерии и баллы, соответствующие сложности задания.</a:t>
            </a:r>
          </a:p>
          <a:p>
            <a:r>
              <a:rPr lang="ru-RU" sz="2400" dirty="0"/>
              <a:t>Общее время на выполнение 100% комплексного задания 60 минут.</a:t>
            </a:r>
          </a:p>
          <a:p>
            <a:r>
              <a:rPr lang="ru-RU" sz="2400" dirty="0"/>
              <a:t>Профессиональный модуль освоен при выполнении 80% комплексного задания</a:t>
            </a:r>
          </a:p>
        </p:txBody>
      </p:sp>
    </p:spTree>
    <p:extLst>
      <p:ext uri="{BB962C8B-B14F-4D97-AF65-F5344CB8AC3E}">
        <p14:creationId xmlns:p14="http://schemas.microsoft.com/office/powerpoint/2010/main" val="30574763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59AA6B7-EF12-41DF-84F9-92C0418C0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Профессиональные модули</a:t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Специальность 38.02.04 Коммерция (по отраслям)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xmlns="" id="{52C36869-4933-4449-AD6D-4F5FD6BA841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5970440"/>
              </p:ext>
            </p:extLst>
          </p:nvPr>
        </p:nvGraphicFramePr>
        <p:xfrm>
          <a:off x="421674" y="1484784"/>
          <a:ext cx="8265125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4898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FB44F12-488C-4843-AA98-EF4C60062F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692696"/>
            <a:ext cx="8373616" cy="5904656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3900" b="1" dirty="0">
                <a:solidFill>
                  <a:srgbClr val="002060"/>
                </a:solidFill>
              </a:rPr>
              <a:t>Комплект </a:t>
            </a:r>
          </a:p>
          <a:p>
            <a:pPr marL="0" indent="0" algn="ctr">
              <a:buNone/>
            </a:pPr>
            <a:r>
              <a:rPr lang="ru-RU" sz="3500" b="1" dirty="0">
                <a:solidFill>
                  <a:srgbClr val="002060"/>
                </a:solidFill>
              </a:rPr>
              <a:t>контрольно-оценочных средств </a:t>
            </a:r>
          </a:p>
          <a:p>
            <a:pPr marL="0" indent="0" algn="ctr">
              <a:buNone/>
            </a:pPr>
            <a:r>
              <a:rPr lang="ru-RU" sz="2800" dirty="0">
                <a:solidFill>
                  <a:srgbClr val="002060"/>
                </a:solidFill>
              </a:rPr>
              <a:t>по профессиональному модулю</a:t>
            </a:r>
          </a:p>
          <a:p>
            <a:pPr marL="0" indent="0" algn="ctr">
              <a:buNone/>
            </a:pPr>
            <a:r>
              <a:rPr lang="ru-RU" sz="3000" b="1" dirty="0">
                <a:solidFill>
                  <a:srgbClr val="002060"/>
                </a:solidFill>
              </a:rPr>
              <a:t>ПМ 03. Управление ассортиментом, оценка</a:t>
            </a:r>
          </a:p>
          <a:p>
            <a:pPr marL="0" indent="0" algn="ctr">
              <a:buNone/>
            </a:pPr>
            <a:r>
              <a:rPr lang="ru-RU" sz="3000" b="1" dirty="0">
                <a:solidFill>
                  <a:srgbClr val="002060"/>
                </a:solidFill>
              </a:rPr>
              <a:t>качества и обеспечение сохраняемости товаров</a:t>
            </a:r>
          </a:p>
          <a:p>
            <a:pPr marL="0" indent="0" algn="ctr">
              <a:buNone/>
            </a:pPr>
            <a:r>
              <a:rPr lang="ru-RU" sz="2800" dirty="0">
                <a:solidFill>
                  <a:srgbClr val="002060"/>
                </a:solidFill>
              </a:rPr>
              <a:t>программы подготовки специалистов </a:t>
            </a:r>
          </a:p>
          <a:p>
            <a:pPr marL="0" indent="0" algn="ctr">
              <a:buNone/>
            </a:pPr>
            <a:r>
              <a:rPr lang="ru-RU" sz="2800" dirty="0">
                <a:solidFill>
                  <a:srgbClr val="002060"/>
                </a:solidFill>
              </a:rPr>
              <a:t>среднего звена (ППССЗ) по специальности</a:t>
            </a:r>
          </a:p>
          <a:p>
            <a:pPr marL="0" indent="0" algn="ctr">
              <a:buNone/>
            </a:pPr>
            <a:r>
              <a:rPr lang="ru-RU" sz="2800" dirty="0">
                <a:solidFill>
                  <a:srgbClr val="002060"/>
                </a:solidFill>
              </a:rPr>
              <a:t>38.02.04 Коммерция (по отраслям)</a:t>
            </a:r>
          </a:p>
          <a:p>
            <a:pPr marL="0" indent="0" algn="ctr">
              <a:buNone/>
            </a:pPr>
            <a:r>
              <a:rPr lang="ru-RU" sz="2600" dirty="0">
                <a:solidFill>
                  <a:srgbClr val="002060"/>
                </a:solidFill>
              </a:rPr>
              <a:t>Базовый уровень подготовки</a:t>
            </a:r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2600" dirty="0">
                <a:solidFill>
                  <a:srgbClr val="002060"/>
                </a:solidFill>
              </a:rPr>
              <a:t>2018 год</a:t>
            </a:r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50080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>
            <a:extLst>
              <a:ext uri="{FF2B5EF4-FFF2-40B4-BE49-F238E27FC236}">
                <a16:creationId xmlns:a16="http://schemas.microsoft.com/office/drawing/2014/main" xmlns="" id="{75C1E9C6-D2B5-4832-BE40-45370A70498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87938052"/>
              </p:ext>
            </p:extLst>
          </p:nvPr>
        </p:nvGraphicFramePr>
        <p:xfrm>
          <a:off x="179512" y="1097904"/>
          <a:ext cx="8712968" cy="2389475"/>
        </p:xfrm>
        <a:graphic>
          <a:graphicData uri="http://schemas.openxmlformats.org/drawingml/2006/table">
            <a:tbl>
              <a:tblPr firstRow="1" firstCol="1" bandRow="1"/>
              <a:tblGrid>
                <a:gridCol w="2291912">
                  <a:extLst>
                    <a:ext uri="{9D8B030D-6E8A-4147-A177-3AD203B41FA5}">
                      <a16:colId xmlns:a16="http://schemas.microsoft.com/office/drawing/2014/main" xmlns="" val="2069267873"/>
                    </a:ext>
                  </a:extLst>
                </a:gridCol>
                <a:gridCol w="4570516">
                  <a:extLst>
                    <a:ext uri="{9D8B030D-6E8A-4147-A177-3AD203B41FA5}">
                      <a16:colId xmlns:a16="http://schemas.microsoft.com/office/drawing/2014/main" xmlns="" val="4170521007"/>
                    </a:ext>
                  </a:extLst>
                </a:gridCol>
                <a:gridCol w="1850540">
                  <a:extLst>
                    <a:ext uri="{9D8B030D-6E8A-4147-A177-3AD203B41FA5}">
                      <a16:colId xmlns:a16="http://schemas.microsoft.com/office/drawing/2014/main" xmlns="" val="3904184626"/>
                    </a:ext>
                  </a:extLst>
                </a:gridCol>
              </a:tblGrid>
              <a:tr h="23894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Рассмотрено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 ПЦК товароведения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 коммерции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Протокол №___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 «__»_________2018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Председатель ПЦК ________/М.Г. Ильина/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Комплексное практическое задание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для экзаменующегося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ПМ 03. Управление ассортиментом, оценка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качества и обеспечение сохраняемости товаров</a:t>
                      </a: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Специальность 38.02.04 Коммерция (по отраслям)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№ 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Зам. директора по УР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Л.В.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Шапурина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34564828"/>
                  </a:ext>
                </a:extLst>
              </a:tr>
            </a:tbl>
          </a:graphicData>
        </a:graphic>
      </p:graphicFrame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84C04AEA-21B0-4AAC-B232-F987B5088261}"/>
              </a:ext>
            </a:extLst>
          </p:cNvPr>
          <p:cNvSpPr/>
          <p:nvPr/>
        </p:nvSpPr>
        <p:spPr>
          <a:xfrm>
            <a:off x="359532" y="33895"/>
            <a:ext cx="8424936" cy="10640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Государственное профессиональное образовательное учреждение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Ярославской области 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Ярославский торгово-экономический колледж 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8AB30DD6-AF7E-4FDA-A830-14239B5F3F37}"/>
              </a:ext>
            </a:extLst>
          </p:cNvPr>
          <p:cNvSpPr/>
          <p:nvPr/>
        </p:nvSpPr>
        <p:spPr>
          <a:xfrm>
            <a:off x="375981" y="3487379"/>
            <a:ext cx="8424936" cy="3452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2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Инструкция: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 Внимательно прочитайте задание.</a:t>
            </a:r>
          </a:p>
          <a:p>
            <a:pPr>
              <a:spcAft>
                <a:spcPts val="0"/>
              </a:spcAft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 Вы можете воспользоваться нормативно-техническими документами, бланками документов, размещенными на специальном столе.</a:t>
            </a:r>
          </a:p>
          <a:p>
            <a:pPr algn="just">
              <a:spcAft>
                <a:spcPts val="0"/>
              </a:spcAft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 Вы можете пользоваться калькуляторами, образцами товаров.</a:t>
            </a:r>
          </a:p>
          <a:p>
            <a:pPr algn="just">
              <a:spcAft>
                <a:spcPts val="0"/>
              </a:spcAft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 Максимальное время выполнения задания — 60 мин.</a:t>
            </a:r>
          </a:p>
          <a:p>
            <a:pPr algn="just">
              <a:spcAft>
                <a:spcPts val="0"/>
              </a:spcAft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5.Время на представление и защиту выполненного задания – до 7 минут</a:t>
            </a:r>
          </a:p>
          <a:p>
            <a:pPr indent="449580" algn="ctr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50800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5DC5507-5831-4997-860C-4893BA53E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60337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Модуль А. «Формирование ассортимента товаров» </a:t>
            </a:r>
            <a:r>
              <a:rPr lang="ru-RU" sz="2400" dirty="0"/>
              <a:t>(ПК 3.1; 3.4; ОК 2; ОК 3) </a:t>
            </a:r>
            <a:endParaRPr lang="ru-RU" sz="28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02144C4-28DC-41E4-929B-71C19C0844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7524" y="1303337"/>
            <a:ext cx="8568952" cy="500598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b="1" i="1" dirty="0">
                <a:solidFill>
                  <a:srgbClr val="002060"/>
                </a:solidFill>
              </a:rPr>
              <a:t>Задание 1.</a:t>
            </a:r>
            <a:endParaRPr lang="ru-RU" sz="2400" b="1" dirty="0">
              <a:solidFill>
                <a:srgbClr val="002060"/>
              </a:solidFill>
            </a:endParaRPr>
          </a:p>
          <a:p>
            <a:pPr marL="0" indent="0" eaLnBrk="0" fontAlgn="base" hangingPunct="0">
              <a:buNone/>
            </a:pPr>
            <a:r>
              <a:rPr lang="ru-RU" sz="2400" dirty="0"/>
              <a:t>Торговая сеть магазинов, ориентированных на продажу детских товаров, открывает магазин детской обуви с площадью торгового зала 80 </a:t>
            </a:r>
            <a:r>
              <a:rPr lang="ru-RU" sz="2400" dirty="0" err="1"/>
              <a:t>кв.м</a:t>
            </a:r>
            <a:r>
              <a:rPr lang="ru-RU" sz="2400" dirty="0"/>
              <a:t>. </a:t>
            </a:r>
          </a:p>
          <a:p>
            <a:pPr marL="0" indent="0" eaLnBrk="0" fontAlgn="base" hangingPunct="0">
              <a:buNone/>
            </a:pPr>
            <a:r>
              <a:rPr lang="ru-RU" sz="2400" dirty="0"/>
              <a:t>Сформируйте групповой ассортимент для открывающегося магазина. Составьте  ассортиментную матрицу. Обоснуйте подбор ассортимента товаров с учетом места расположения магазина (рядом находится детски сад).</a:t>
            </a:r>
          </a:p>
          <a:p>
            <a:pPr marL="0" indent="0" eaLnBrk="0" fontAlgn="base" hangingPunct="0">
              <a:buNone/>
            </a:pPr>
            <a:r>
              <a:rPr lang="ru-RU" sz="2400" b="1" i="1" dirty="0">
                <a:solidFill>
                  <a:srgbClr val="002060"/>
                </a:solidFill>
              </a:rPr>
              <a:t>Задание 2. </a:t>
            </a:r>
          </a:p>
          <a:p>
            <a:pPr marL="0" indent="0" eaLnBrk="0" fontAlgn="base" hangingPunct="0">
              <a:buNone/>
            </a:pPr>
            <a:r>
              <a:rPr lang="ru-RU" sz="2400" dirty="0"/>
              <a:t>Дайте классификацию детской обуви по возрастному признаку и размерам. </a:t>
            </a:r>
          </a:p>
          <a:p>
            <a:pPr marL="0" indent="0" eaLnBrk="0" fontAlgn="base" hangingPunct="0">
              <a:buNone/>
            </a:pPr>
            <a:r>
              <a:rPr lang="ru-RU" sz="2400" dirty="0"/>
              <a:t>Определите номенклатуру показателей качества обуви в соответствии со стандартом. </a:t>
            </a:r>
          </a:p>
          <a:p>
            <a:pPr marL="0" indent="0" eaLnBrk="0" fontAlgn="base" hangingPunct="0">
              <a:buNone/>
            </a:pP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02091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3C77869-797A-4A3B-9000-0CDC3F7DE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476672"/>
            <a:ext cx="8445624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Модуль В. «Расчет товарных потерь» </a:t>
            </a: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3600" b="1" dirty="0">
                <a:solidFill>
                  <a:srgbClr val="002060"/>
                </a:solidFill>
              </a:rPr>
              <a:t>(</a:t>
            </a:r>
            <a:r>
              <a:rPr lang="ru-RU" sz="2700" b="1" dirty="0">
                <a:solidFill>
                  <a:srgbClr val="002060"/>
                </a:solidFill>
              </a:rPr>
              <a:t>ПК 3.2; ОК 3; ОК4) 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F67D685-65DE-4BB0-9A3A-F99082C460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4137" y="1484784"/>
            <a:ext cx="8764288" cy="453650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b="1" i="1" dirty="0">
                <a:solidFill>
                  <a:srgbClr val="002060"/>
                </a:solidFill>
              </a:rPr>
              <a:t>Задание 3. </a:t>
            </a:r>
          </a:p>
          <a:p>
            <a:pPr marL="0" indent="0">
              <a:buNone/>
            </a:pPr>
            <a:r>
              <a:rPr lang="ru-RU" sz="2400" b="1" i="1" dirty="0"/>
              <a:t>Решите торговую ситуацию:</a:t>
            </a:r>
            <a:endParaRPr lang="ru-RU" sz="2400" b="1" dirty="0"/>
          </a:p>
          <a:p>
            <a:pPr marL="0" indent="0">
              <a:buNone/>
            </a:pPr>
            <a:r>
              <a:rPr lang="ru-RU" sz="2400" dirty="0"/>
              <a:t>В супермаркет в июне поступило 200 кг </a:t>
            </a:r>
            <a:r>
              <a:rPr lang="ru-RU" sz="2400" dirty="0" err="1"/>
              <a:t>полукопченой</a:t>
            </a:r>
            <a:r>
              <a:rPr lang="ru-RU" sz="2400" dirty="0"/>
              <a:t> колбасы Краковской. Колбаса была реализована населению. </a:t>
            </a:r>
          </a:p>
          <a:p>
            <a:pPr marL="0" indent="0">
              <a:buNone/>
            </a:pPr>
            <a:r>
              <a:rPr lang="ru-RU" sz="2400" dirty="0"/>
              <a:t>При инвентаризации установлено, что отходы от шпагата составили 0,8 кг, а недостача колбасы – 3 кг. </a:t>
            </a:r>
          </a:p>
          <a:p>
            <a:pPr marL="0" indent="0">
              <a:buNone/>
            </a:pPr>
            <a:r>
              <a:rPr lang="ru-RU" sz="2400" dirty="0"/>
              <a:t>Рассчитайте размер естественной убыли. Определите, соответствует ли недостача установленной норме.</a:t>
            </a:r>
          </a:p>
          <a:p>
            <a:pPr marL="0" indent="0">
              <a:buNone/>
            </a:pPr>
            <a:r>
              <a:rPr lang="ru-RU" sz="2400" dirty="0"/>
              <a:t>Установите виды потерь и причины возникновения. </a:t>
            </a:r>
          </a:p>
          <a:p>
            <a:pPr marL="0" indent="0">
              <a:buNone/>
            </a:pPr>
            <a:r>
              <a:rPr lang="ru-RU" sz="2400" dirty="0"/>
              <a:t>Предложите мероприятия по предупреждению и снижению товарных потерь.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999968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1048</TotalTime>
  <Words>2106</Words>
  <Application>Microsoft Office PowerPoint</Application>
  <PresentationFormat>Экран (4:3)</PresentationFormat>
  <Paragraphs>346</Paragraphs>
  <Slides>29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              Государственное профессиональное образовательное учреждение Ярославской области              Ярославский торгово-экономический колледж   Учебно-методический семинар Тема: «Актуализация содержания обучения по УГС  38.00.00 Экономика и управление  «Разработка контрольно-оценочных средств для аттестации  по профессиональным модулям. Опыт проведения компетенции «Торговля» в рамках 3 Регионального чемпионата «Абилимпикс»  </vt:lpstr>
      <vt:lpstr>Задачи современного этапа подготовки специалистов: </vt:lpstr>
      <vt:lpstr>Экзамен квалификационный по ПМ</vt:lpstr>
      <vt:lpstr>Требования к заданиям</vt:lpstr>
      <vt:lpstr>Профессиональные модули Специальность 38.02.04 Коммерция (по отраслям)</vt:lpstr>
      <vt:lpstr>Презентация PowerPoint</vt:lpstr>
      <vt:lpstr>Презентация PowerPoint</vt:lpstr>
      <vt:lpstr>Модуль А. «Формирование ассортимента товаров» (ПК 3.1; 3.4; ОК 2; ОК 3) </vt:lpstr>
      <vt:lpstr>Модуль В. «Расчет товарных потерь»  (ПК 3.2; ОК 3; ОК4)   </vt:lpstr>
      <vt:lpstr>Модуль С. «Контроль качества товаров»  (ПК 3.3 - ПК 3.8: ОК 2, ОК 4; ОК 12) </vt:lpstr>
      <vt:lpstr>Критерии оценки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Комплексное практическое задание</vt:lpstr>
      <vt:lpstr>Презентация PowerPoint</vt:lpstr>
      <vt:lpstr>Проведение квалификационного экзамена по ПМ.04 дает возможность</vt:lpstr>
      <vt:lpstr>Презентация PowerPoint</vt:lpstr>
      <vt:lpstr>Презентация PowerPoint</vt:lpstr>
      <vt:lpstr>Компетенция «Торговля»</vt:lpstr>
      <vt:lpstr>Наши эксперты</vt:lpstr>
      <vt:lpstr>Задания</vt:lpstr>
      <vt:lpstr>Презентация PowerPoint</vt:lpstr>
      <vt:lpstr>Победители компетенции «Торговля»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Государственное профессиональное образовательное учреждение Ярославской области Ярославский торгово-экономический колледж   Разработка контрольно-оценочных средств с учетом стандартов   </dc:title>
  <dc:creator>Марина</dc:creator>
  <cp:lastModifiedBy>Почемучка</cp:lastModifiedBy>
  <cp:revision>73</cp:revision>
  <dcterms:created xsi:type="dcterms:W3CDTF">2018-10-27T21:14:10Z</dcterms:created>
  <dcterms:modified xsi:type="dcterms:W3CDTF">2018-10-30T06:18:08Z</dcterms:modified>
</cp:coreProperties>
</file>